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65" r:id="rId3"/>
    <p:sldId id="258" r:id="rId4"/>
    <p:sldId id="257" r:id="rId5"/>
    <p:sldId id="266" r:id="rId6"/>
    <p:sldId id="268" r:id="rId7"/>
    <p:sldId id="267" r:id="rId8"/>
    <p:sldId id="269" r:id="rId9"/>
    <p:sldId id="270" r:id="rId10"/>
    <p:sldId id="271" r:id="rId11"/>
    <p:sldId id="272" r:id="rId12"/>
    <p:sldId id="273" r:id="rId13"/>
    <p:sldId id="274" r:id="rId14"/>
    <p:sldId id="259" r:id="rId15"/>
    <p:sldId id="275" r:id="rId16"/>
    <p:sldId id="261" r:id="rId17"/>
    <p:sldId id="276" r:id="rId18"/>
    <p:sldId id="262" r:id="rId19"/>
    <p:sldId id="290" r:id="rId20"/>
    <p:sldId id="291" r:id="rId21"/>
    <p:sldId id="277" r:id="rId22"/>
    <p:sldId id="278" r:id="rId23"/>
    <p:sldId id="292" r:id="rId24"/>
    <p:sldId id="279" r:id="rId25"/>
    <p:sldId id="280" r:id="rId26"/>
    <p:sldId id="281" r:id="rId27"/>
    <p:sldId id="283" r:id="rId28"/>
    <p:sldId id="282" r:id="rId29"/>
    <p:sldId id="284" r:id="rId30"/>
    <p:sldId id="285" r:id="rId31"/>
    <p:sldId id="286" r:id="rId32"/>
    <p:sldId id="289" r:id="rId33"/>
    <p:sldId id="307" r:id="rId34"/>
    <p:sldId id="287" r:id="rId35"/>
    <p:sldId id="288" r:id="rId36"/>
    <p:sldId id="293" r:id="rId37"/>
    <p:sldId id="294" r:id="rId38"/>
    <p:sldId id="295" r:id="rId39"/>
    <p:sldId id="296" r:id="rId40"/>
    <p:sldId id="298" r:id="rId41"/>
    <p:sldId id="297" r:id="rId42"/>
    <p:sldId id="299" r:id="rId43"/>
    <p:sldId id="300" r:id="rId44"/>
    <p:sldId id="308" r:id="rId45"/>
    <p:sldId id="309" r:id="rId46"/>
    <p:sldId id="301" r:id="rId47"/>
    <p:sldId id="302" r:id="rId48"/>
    <p:sldId id="303" r:id="rId49"/>
    <p:sldId id="304" r:id="rId50"/>
    <p:sldId id="260" r:id="rId51"/>
    <p:sldId id="314" r:id="rId52"/>
    <p:sldId id="315" r:id="rId53"/>
    <p:sldId id="263" r:id="rId54"/>
    <p:sldId id="264" r:id="rId55"/>
    <p:sldId id="310" r:id="rId56"/>
    <p:sldId id="311" r:id="rId57"/>
    <p:sldId id="312" r:id="rId58"/>
    <p:sldId id="313" r:id="rId59"/>
    <p:sldId id="31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3"/>
    <p:restoredTop sz="94803"/>
  </p:normalViewPr>
  <p:slideViewPr>
    <p:cSldViewPr snapToGrid="0">
      <p:cViewPr varScale="1">
        <p:scale>
          <a:sx n="117" d="100"/>
          <a:sy n="117"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9DEA9-97CA-3D4E-9BFA-8F5CA87D1567}" type="datetimeFigureOut">
              <a:rPr lang="en-US" smtClean="0"/>
              <a:t>9/18/23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C7A71-CDF0-AD41-A76D-4360956A2397}" type="slidenum">
              <a:rPr lang="en-US" smtClean="0"/>
              <a:t>‹#›</a:t>
            </a:fld>
            <a:endParaRPr lang="en-US"/>
          </a:p>
        </p:txBody>
      </p:sp>
    </p:spTree>
    <p:extLst>
      <p:ext uri="{BB962C8B-B14F-4D97-AF65-F5344CB8AC3E}">
        <p14:creationId xmlns:p14="http://schemas.microsoft.com/office/powerpoint/2010/main" val="2649217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C7A71-CDF0-AD41-A76D-4360956A2397}" type="slidenum">
              <a:rPr lang="en-US" smtClean="0"/>
              <a:t>45</a:t>
            </a:fld>
            <a:endParaRPr lang="en-US"/>
          </a:p>
        </p:txBody>
      </p:sp>
    </p:spTree>
    <p:extLst>
      <p:ext uri="{BB962C8B-B14F-4D97-AF65-F5344CB8AC3E}">
        <p14:creationId xmlns:p14="http://schemas.microsoft.com/office/powerpoint/2010/main" val="407188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8AA8-D01D-F2CF-720C-D88DAF4C4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61BCCA-C80E-3DE9-835A-C6BDC261DC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7BBC6E-388D-F3ED-5B1E-CADFBB1BA6F8}"/>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6F186206-53AC-4045-1F59-7A272BA3F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E2997-B527-B9A8-54BA-F0E85F0104F8}"/>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50961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20DC-7DC6-3310-FA21-F42D969C0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8A248-4FFF-E64A-66BC-C9ECF5D3C3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EB0744-B195-DC81-D9D3-B4F775B5D217}"/>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126D63D3-8D78-A811-9F24-101148063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D3DD3-C471-F80E-51BE-C8F252D6C5A1}"/>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1811602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80A44-3223-53D8-0640-9E70BB1CCB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0A3C00-EE79-C6BF-345F-9A045EEF7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94A8B-8F90-1D93-C259-1899B611DB27}"/>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06549441-ED78-415E-9840-ECE1E11FF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3A5CB-084E-F8B6-DA35-8A339A771B78}"/>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39346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5C1B-E6E4-B2DC-6947-4A3AD6D713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C07B9-1655-90F5-C885-5F48EB103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BE051-2784-CFED-C7D1-3F9150CE626E}"/>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BB33E22A-52D9-53FD-B399-77EBC0571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1E954-06DB-850B-ACE9-C21DC5F4F8C6}"/>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70723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487-9419-E77D-07B4-BA53C2C5A6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598CA-0D16-1AA8-7E55-94DC2762C2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D554C3-E95F-E9F7-48D0-BF8264172912}"/>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80A7A5D0-D062-E71F-C9F4-5615CE339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85AE7-5DEB-6ACE-ED2E-AF44F4A78A8B}"/>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349895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C9CD-7B2A-8491-0AE5-276D6B42EC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C9D5DA-2769-185F-4883-93E0C32BB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92EA10-D50E-BD33-7E8F-57396634C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21D804-A7C8-B077-BA01-DB5325856190}"/>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6" name="Footer Placeholder 5">
            <a:extLst>
              <a:ext uri="{FF2B5EF4-FFF2-40B4-BE49-F238E27FC236}">
                <a16:creationId xmlns:a16="http://schemas.microsoft.com/office/drawing/2014/main" id="{670C5E18-223E-4CF1-836F-77BE9CEEE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158F1-DFC5-035F-BB6D-D297E8813F27}"/>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55412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FE2F-EE08-A7F3-DC37-21D7C024C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2D0C29-7A30-C65C-A277-BDE4E2AA56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D20871-B794-3954-73A7-A4305DF61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E4BE13-7720-7A6C-8D78-F68E57DB2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182CC-99E5-C521-5E1B-C5BA265BAD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C3F4D4-B37B-68B8-1C8D-D53CB78ED2B0}"/>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8" name="Footer Placeholder 7">
            <a:extLst>
              <a:ext uri="{FF2B5EF4-FFF2-40B4-BE49-F238E27FC236}">
                <a16:creationId xmlns:a16="http://schemas.microsoft.com/office/drawing/2014/main" id="{41D09D6F-40A0-942D-267E-B47DE8BA84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A760A5-1B63-A7F4-351C-A434F2C8A07D}"/>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142088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7006C-00C7-FCB4-1CCA-6387CFBFF9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845D94-060F-2959-8263-872C20A492EC}"/>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4" name="Footer Placeholder 3">
            <a:extLst>
              <a:ext uri="{FF2B5EF4-FFF2-40B4-BE49-F238E27FC236}">
                <a16:creationId xmlns:a16="http://schemas.microsoft.com/office/drawing/2014/main" id="{99B82717-DF67-639E-B239-EB567C72DE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E76A05-2ACB-39DA-6F2D-818B51914858}"/>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502338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4335E-5783-7C05-33A9-5280172CA4DE}"/>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3" name="Footer Placeholder 2">
            <a:extLst>
              <a:ext uri="{FF2B5EF4-FFF2-40B4-BE49-F238E27FC236}">
                <a16:creationId xmlns:a16="http://schemas.microsoft.com/office/drawing/2014/main" id="{040A86A3-8763-5D1A-AE79-E8762F22A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563A14-0C9E-9EC1-36C0-4B09E5CB333D}"/>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57907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2E45-2E28-1222-C9CD-A0E25E2CB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B198B-5793-92B8-F2E3-4F5C4D002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68DB37-A14C-290C-877F-F3FD580F6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83818-4AE6-B132-CE3F-3C314D080F4C}"/>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6" name="Footer Placeholder 5">
            <a:extLst>
              <a:ext uri="{FF2B5EF4-FFF2-40B4-BE49-F238E27FC236}">
                <a16:creationId xmlns:a16="http://schemas.microsoft.com/office/drawing/2014/main" id="{661BAB25-4AE2-6C94-B3DF-DC96D199C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AD68A9-52B5-3567-0565-C8B1EC333837}"/>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2854049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6C6D-2F32-0F05-3109-DC4B892A0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0FDB56-2522-614B-F8B8-AB0423AD6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9E0657-4AAF-AA54-1611-C8223A094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7E5CB3-E477-BE4B-71B1-534C60AD2E48}"/>
              </a:ext>
            </a:extLst>
          </p:cNvPr>
          <p:cNvSpPr>
            <a:spLocks noGrp="1"/>
          </p:cNvSpPr>
          <p:nvPr>
            <p:ph type="dt" sz="half" idx="10"/>
          </p:nvPr>
        </p:nvSpPr>
        <p:spPr/>
        <p:txBody>
          <a:bodyPr/>
          <a:lstStyle/>
          <a:p>
            <a:fld id="{9511D3E6-DD4F-874D-8350-35949BF08119}" type="datetimeFigureOut">
              <a:rPr lang="en-US" smtClean="0"/>
              <a:t>9/18/23</a:t>
            </a:fld>
            <a:endParaRPr lang="en-US"/>
          </a:p>
        </p:txBody>
      </p:sp>
      <p:sp>
        <p:nvSpPr>
          <p:cNvPr id="6" name="Footer Placeholder 5">
            <a:extLst>
              <a:ext uri="{FF2B5EF4-FFF2-40B4-BE49-F238E27FC236}">
                <a16:creationId xmlns:a16="http://schemas.microsoft.com/office/drawing/2014/main" id="{15509CF9-029E-D597-6F56-E5040900C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70BB7-3D4B-80E8-C374-681957F081A7}"/>
              </a:ext>
            </a:extLst>
          </p:cNvPr>
          <p:cNvSpPr>
            <a:spLocks noGrp="1"/>
          </p:cNvSpPr>
          <p:nvPr>
            <p:ph type="sldNum" sz="quarter" idx="12"/>
          </p:nvPr>
        </p:nvSpPr>
        <p:spPr/>
        <p:txBody>
          <a:bodyPr/>
          <a:lstStyle/>
          <a:p>
            <a:fld id="{B45F7E2E-DF62-E94F-A1BB-197BF3FA1D3D}" type="slidenum">
              <a:rPr lang="en-US" smtClean="0"/>
              <a:t>‹#›</a:t>
            </a:fld>
            <a:endParaRPr lang="en-US"/>
          </a:p>
        </p:txBody>
      </p:sp>
    </p:spTree>
    <p:extLst>
      <p:ext uri="{BB962C8B-B14F-4D97-AF65-F5344CB8AC3E}">
        <p14:creationId xmlns:p14="http://schemas.microsoft.com/office/powerpoint/2010/main" val="1463746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43111F-8913-C8A0-ACD8-54D54161C0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F5E63A-7BE9-C360-77AF-2BD601904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D24D9-865D-0132-529A-826FD4D76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1D3E6-DD4F-874D-8350-35949BF08119}" type="datetimeFigureOut">
              <a:rPr lang="en-US" smtClean="0"/>
              <a:t>9/18/23</a:t>
            </a:fld>
            <a:endParaRPr lang="en-US"/>
          </a:p>
        </p:txBody>
      </p:sp>
      <p:sp>
        <p:nvSpPr>
          <p:cNvPr id="5" name="Footer Placeholder 4">
            <a:extLst>
              <a:ext uri="{FF2B5EF4-FFF2-40B4-BE49-F238E27FC236}">
                <a16:creationId xmlns:a16="http://schemas.microsoft.com/office/drawing/2014/main" id="{EB558EC7-1E97-F43F-BB65-44F4B0EAD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85178C-D0D6-0EB7-277F-C55FBC842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F7E2E-DF62-E94F-A1BB-197BF3FA1D3D}" type="slidenum">
              <a:rPr lang="en-US" smtClean="0"/>
              <a:t>‹#›</a:t>
            </a:fld>
            <a:endParaRPr lang="en-US"/>
          </a:p>
        </p:txBody>
      </p:sp>
    </p:spTree>
    <p:extLst>
      <p:ext uri="{BB962C8B-B14F-4D97-AF65-F5344CB8AC3E}">
        <p14:creationId xmlns:p14="http://schemas.microsoft.com/office/powerpoint/2010/main" val="3490637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27B8-01F6-9434-02B6-890EDF1A0EA3}"/>
              </a:ext>
            </a:extLst>
          </p:cNvPr>
          <p:cNvSpPr>
            <a:spLocks noGrp="1"/>
          </p:cNvSpPr>
          <p:nvPr>
            <p:ph type="ctrTitle"/>
          </p:nvPr>
        </p:nvSpPr>
        <p:spPr/>
        <p:txBody>
          <a:bodyPr/>
          <a:lstStyle/>
          <a:p>
            <a:r>
              <a:rPr lang="en-US" dirty="0"/>
              <a:t>OOPs- Python</a:t>
            </a:r>
          </a:p>
        </p:txBody>
      </p:sp>
    </p:spTree>
    <p:extLst>
      <p:ext uri="{BB962C8B-B14F-4D97-AF65-F5344CB8AC3E}">
        <p14:creationId xmlns:p14="http://schemas.microsoft.com/office/powerpoint/2010/main" val="3459983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BB81B-BD64-E3D5-DE23-97B0A9A955C6}"/>
              </a:ext>
            </a:extLst>
          </p:cNvPr>
          <p:cNvPicPr>
            <a:picLocks noChangeAspect="1"/>
          </p:cNvPicPr>
          <p:nvPr/>
        </p:nvPicPr>
        <p:blipFill>
          <a:blip r:embed="rId2"/>
          <a:stretch>
            <a:fillRect/>
          </a:stretch>
        </p:blipFill>
        <p:spPr>
          <a:xfrm>
            <a:off x="1273291" y="336176"/>
            <a:ext cx="9645417" cy="6185647"/>
          </a:xfrm>
          <a:prstGeom prst="rect">
            <a:avLst/>
          </a:prstGeom>
        </p:spPr>
      </p:pic>
    </p:spTree>
    <p:extLst>
      <p:ext uri="{BB962C8B-B14F-4D97-AF65-F5344CB8AC3E}">
        <p14:creationId xmlns:p14="http://schemas.microsoft.com/office/powerpoint/2010/main" val="117718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71872-A24F-678A-940A-145EEBBB68D0}"/>
              </a:ext>
            </a:extLst>
          </p:cNvPr>
          <p:cNvPicPr>
            <a:picLocks noChangeAspect="1"/>
          </p:cNvPicPr>
          <p:nvPr/>
        </p:nvPicPr>
        <p:blipFill>
          <a:blip r:embed="rId2"/>
          <a:stretch>
            <a:fillRect/>
          </a:stretch>
        </p:blipFill>
        <p:spPr>
          <a:xfrm>
            <a:off x="2209800" y="2471420"/>
            <a:ext cx="7772400" cy="1054763"/>
          </a:xfrm>
          <a:prstGeom prst="rect">
            <a:avLst/>
          </a:prstGeom>
        </p:spPr>
      </p:pic>
    </p:spTree>
    <p:extLst>
      <p:ext uri="{BB962C8B-B14F-4D97-AF65-F5344CB8AC3E}">
        <p14:creationId xmlns:p14="http://schemas.microsoft.com/office/powerpoint/2010/main" val="154851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B0EAED8-B630-107F-ECFB-B171A8699B8D}"/>
              </a:ext>
            </a:extLst>
          </p:cNvPr>
          <p:cNvPicPr>
            <a:picLocks noChangeAspect="1"/>
          </p:cNvPicPr>
          <p:nvPr/>
        </p:nvPicPr>
        <p:blipFill>
          <a:blip r:embed="rId2"/>
          <a:stretch>
            <a:fillRect/>
          </a:stretch>
        </p:blipFill>
        <p:spPr>
          <a:xfrm>
            <a:off x="195356" y="532130"/>
            <a:ext cx="3517900" cy="2501900"/>
          </a:xfrm>
          <a:prstGeom prst="rect">
            <a:avLst/>
          </a:prstGeom>
        </p:spPr>
      </p:pic>
      <p:sp>
        <p:nvSpPr>
          <p:cNvPr id="4" name="TextBox 3">
            <a:extLst>
              <a:ext uri="{FF2B5EF4-FFF2-40B4-BE49-F238E27FC236}">
                <a16:creationId xmlns:a16="http://schemas.microsoft.com/office/drawing/2014/main" id="{92051824-5D2D-836C-A9CF-0E117DA434FB}"/>
              </a:ext>
            </a:extLst>
          </p:cNvPr>
          <p:cNvSpPr txBox="1"/>
          <p:nvPr/>
        </p:nvSpPr>
        <p:spPr>
          <a:xfrm>
            <a:off x="143457" y="3034030"/>
            <a:ext cx="3621697" cy="646331"/>
          </a:xfrm>
          <a:prstGeom prst="rect">
            <a:avLst/>
          </a:prstGeom>
          <a:noFill/>
        </p:spPr>
        <p:txBody>
          <a:bodyPr wrap="none" rtlCol="0">
            <a:spAutoFit/>
          </a:bodyPr>
          <a:lstStyle/>
          <a:p>
            <a:r>
              <a:rPr lang="en-US" dirty="0"/>
              <a:t>pass keyword to show body is empty</a:t>
            </a:r>
          </a:p>
          <a:p>
            <a:r>
              <a:rPr lang="en-US" dirty="0"/>
              <a:t>Any empty python block</a:t>
            </a:r>
          </a:p>
        </p:txBody>
      </p:sp>
      <p:pic>
        <p:nvPicPr>
          <p:cNvPr id="6" name="Picture 5" descr="A screenshot of a computer&#10;&#10;Description automatically generated">
            <a:extLst>
              <a:ext uri="{FF2B5EF4-FFF2-40B4-BE49-F238E27FC236}">
                <a16:creationId xmlns:a16="http://schemas.microsoft.com/office/drawing/2014/main" id="{707B38D9-8ED2-944A-C65F-C11F5375FD4A}"/>
              </a:ext>
            </a:extLst>
          </p:cNvPr>
          <p:cNvPicPr>
            <a:picLocks noChangeAspect="1"/>
          </p:cNvPicPr>
          <p:nvPr/>
        </p:nvPicPr>
        <p:blipFill>
          <a:blip r:embed="rId3"/>
          <a:stretch>
            <a:fillRect/>
          </a:stretch>
        </p:blipFill>
        <p:spPr>
          <a:xfrm>
            <a:off x="3817053" y="532130"/>
            <a:ext cx="3556000" cy="38481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F387E1BF-70D6-4C1F-D270-F27A14C3DAA3}"/>
              </a:ext>
            </a:extLst>
          </p:cNvPr>
          <p:cNvPicPr>
            <a:picLocks noChangeAspect="1"/>
          </p:cNvPicPr>
          <p:nvPr/>
        </p:nvPicPr>
        <p:blipFill>
          <a:blip r:embed="rId4"/>
          <a:stretch>
            <a:fillRect/>
          </a:stretch>
        </p:blipFill>
        <p:spPr>
          <a:xfrm>
            <a:off x="7476850" y="532130"/>
            <a:ext cx="4571693" cy="4216400"/>
          </a:xfrm>
          <a:prstGeom prst="rect">
            <a:avLst/>
          </a:prstGeom>
        </p:spPr>
      </p:pic>
    </p:spTree>
    <p:extLst>
      <p:ext uri="{BB962C8B-B14F-4D97-AF65-F5344CB8AC3E}">
        <p14:creationId xmlns:p14="http://schemas.microsoft.com/office/powerpoint/2010/main" val="253054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8A24E5D2-A008-75C4-1D5B-A50ADB7AE808}"/>
              </a:ext>
            </a:extLst>
          </p:cNvPr>
          <p:cNvPicPr>
            <a:picLocks noChangeAspect="1"/>
          </p:cNvPicPr>
          <p:nvPr/>
        </p:nvPicPr>
        <p:blipFill>
          <a:blip r:embed="rId2"/>
          <a:stretch>
            <a:fillRect/>
          </a:stretch>
        </p:blipFill>
        <p:spPr>
          <a:xfrm>
            <a:off x="361950" y="335429"/>
            <a:ext cx="5981700" cy="50038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080554C4-FAFC-B362-21ED-7909893D7184}"/>
              </a:ext>
            </a:extLst>
          </p:cNvPr>
          <p:cNvPicPr>
            <a:picLocks noChangeAspect="1"/>
          </p:cNvPicPr>
          <p:nvPr/>
        </p:nvPicPr>
        <p:blipFill>
          <a:blip r:embed="rId3"/>
          <a:stretch>
            <a:fillRect/>
          </a:stretch>
        </p:blipFill>
        <p:spPr>
          <a:xfrm>
            <a:off x="6464300" y="335429"/>
            <a:ext cx="5727700" cy="647700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3586E27F-F673-D02A-F364-EDB5216D3647}"/>
              </a:ext>
            </a:extLst>
          </p:cNvPr>
          <p:cNvPicPr>
            <a:picLocks noChangeAspect="1"/>
          </p:cNvPicPr>
          <p:nvPr/>
        </p:nvPicPr>
        <p:blipFill>
          <a:blip r:embed="rId2"/>
          <a:stretch>
            <a:fillRect/>
          </a:stretch>
        </p:blipFill>
        <p:spPr>
          <a:xfrm>
            <a:off x="114300" y="335429"/>
            <a:ext cx="5981700" cy="5003800"/>
          </a:xfrm>
          <a:prstGeom prst="rect">
            <a:avLst/>
          </a:prstGeom>
        </p:spPr>
      </p:pic>
    </p:spTree>
    <p:extLst>
      <p:ext uri="{BB962C8B-B14F-4D97-AF65-F5344CB8AC3E}">
        <p14:creationId xmlns:p14="http://schemas.microsoft.com/office/powerpoint/2010/main" val="17624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63928-0D4A-6BEE-FEC3-202F8DAE4F41}"/>
              </a:ext>
            </a:extLst>
          </p:cNvPr>
          <p:cNvPicPr>
            <a:picLocks noChangeAspect="1"/>
          </p:cNvPicPr>
          <p:nvPr/>
        </p:nvPicPr>
        <p:blipFill>
          <a:blip r:embed="rId2"/>
          <a:stretch>
            <a:fillRect/>
          </a:stretch>
        </p:blipFill>
        <p:spPr>
          <a:xfrm>
            <a:off x="231607" y="1154876"/>
            <a:ext cx="11728786" cy="4548247"/>
          </a:xfrm>
          <a:prstGeom prst="rect">
            <a:avLst/>
          </a:prstGeom>
        </p:spPr>
      </p:pic>
    </p:spTree>
    <p:extLst>
      <p:ext uri="{BB962C8B-B14F-4D97-AF65-F5344CB8AC3E}">
        <p14:creationId xmlns:p14="http://schemas.microsoft.com/office/powerpoint/2010/main" val="96796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2564E6-3CB2-7BC7-D977-70F71B8FCE0E}"/>
              </a:ext>
            </a:extLst>
          </p:cNvPr>
          <p:cNvPicPr>
            <a:picLocks noChangeAspect="1"/>
          </p:cNvPicPr>
          <p:nvPr/>
        </p:nvPicPr>
        <p:blipFill>
          <a:blip r:embed="rId2"/>
          <a:stretch>
            <a:fillRect/>
          </a:stretch>
        </p:blipFill>
        <p:spPr>
          <a:xfrm>
            <a:off x="2355925" y="1920761"/>
            <a:ext cx="7772400" cy="2485360"/>
          </a:xfrm>
          <a:prstGeom prst="rect">
            <a:avLst/>
          </a:prstGeom>
        </p:spPr>
      </p:pic>
    </p:spTree>
    <p:extLst>
      <p:ext uri="{BB962C8B-B14F-4D97-AF65-F5344CB8AC3E}">
        <p14:creationId xmlns:p14="http://schemas.microsoft.com/office/powerpoint/2010/main" val="177413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99377-F0F0-7509-F04A-045C47563FAB}"/>
              </a:ext>
            </a:extLst>
          </p:cNvPr>
          <p:cNvPicPr>
            <a:picLocks noChangeAspect="1"/>
          </p:cNvPicPr>
          <p:nvPr/>
        </p:nvPicPr>
        <p:blipFill>
          <a:blip r:embed="rId2"/>
          <a:stretch>
            <a:fillRect/>
          </a:stretch>
        </p:blipFill>
        <p:spPr>
          <a:xfrm>
            <a:off x="398034" y="216822"/>
            <a:ext cx="5806629" cy="6424355"/>
          </a:xfrm>
          <a:prstGeom prst="rect">
            <a:avLst/>
          </a:prstGeom>
        </p:spPr>
      </p:pic>
      <p:sp>
        <p:nvSpPr>
          <p:cNvPr id="4" name="TextBox 3">
            <a:extLst>
              <a:ext uri="{FF2B5EF4-FFF2-40B4-BE49-F238E27FC236}">
                <a16:creationId xmlns:a16="http://schemas.microsoft.com/office/drawing/2014/main" id="{CD48DD6D-C483-C5A0-6E07-85AA89AD7B56}"/>
              </a:ext>
            </a:extLst>
          </p:cNvPr>
          <p:cNvSpPr txBox="1"/>
          <p:nvPr/>
        </p:nvSpPr>
        <p:spPr>
          <a:xfrm>
            <a:off x="6409059" y="1141248"/>
            <a:ext cx="5478142" cy="1477328"/>
          </a:xfrm>
          <a:prstGeom prst="rect">
            <a:avLst/>
          </a:prstGeom>
          <a:noFill/>
        </p:spPr>
        <p:txBody>
          <a:bodyPr wrap="square">
            <a:spAutoFit/>
          </a:bodyPr>
          <a:lstStyle/>
          <a:p>
            <a:r>
              <a:rPr lang="en-US" dirty="0"/>
              <a:t>The attributes and methods of some objects can be other objects and can have attributes and methods of their own. For example, we could use the upper method to turn the string of the color attribute to uppercase. So print (</a:t>
            </a:r>
            <a:r>
              <a:rPr lang="en-US" dirty="0" err="1"/>
              <a:t>jonagold.color.upper</a:t>
            </a:r>
            <a:r>
              <a:rPr lang="en-US" dirty="0"/>
              <a:t>()).</a:t>
            </a:r>
          </a:p>
        </p:txBody>
      </p:sp>
    </p:spTree>
    <p:extLst>
      <p:ext uri="{BB962C8B-B14F-4D97-AF65-F5344CB8AC3E}">
        <p14:creationId xmlns:p14="http://schemas.microsoft.com/office/powerpoint/2010/main" val="12221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1D33FA-B661-BBB5-8A32-5605B674171B}"/>
              </a:ext>
            </a:extLst>
          </p:cNvPr>
          <p:cNvPicPr>
            <a:picLocks noChangeAspect="1"/>
          </p:cNvPicPr>
          <p:nvPr/>
        </p:nvPicPr>
        <p:blipFill>
          <a:blip r:embed="rId2"/>
          <a:stretch>
            <a:fillRect/>
          </a:stretch>
        </p:blipFill>
        <p:spPr>
          <a:xfrm>
            <a:off x="3442447" y="159125"/>
            <a:ext cx="5081033" cy="6539750"/>
          </a:xfrm>
          <a:prstGeom prst="rect">
            <a:avLst/>
          </a:prstGeom>
        </p:spPr>
      </p:pic>
    </p:spTree>
    <p:extLst>
      <p:ext uri="{BB962C8B-B14F-4D97-AF65-F5344CB8AC3E}">
        <p14:creationId xmlns:p14="http://schemas.microsoft.com/office/powerpoint/2010/main" val="2045259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8B0AD4-E2DD-471D-40D2-334A4F5F95E0}"/>
              </a:ext>
            </a:extLst>
          </p:cNvPr>
          <p:cNvPicPr>
            <a:picLocks noChangeAspect="1"/>
          </p:cNvPicPr>
          <p:nvPr/>
        </p:nvPicPr>
        <p:blipFill>
          <a:blip r:embed="rId2"/>
          <a:stretch>
            <a:fillRect/>
          </a:stretch>
        </p:blipFill>
        <p:spPr>
          <a:xfrm>
            <a:off x="536702" y="1318449"/>
            <a:ext cx="11118596" cy="4221101"/>
          </a:xfrm>
          <a:prstGeom prst="rect">
            <a:avLst/>
          </a:prstGeom>
        </p:spPr>
      </p:pic>
    </p:spTree>
    <p:extLst>
      <p:ext uri="{BB962C8B-B14F-4D97-AF65-F5344CB8AC3E}">
        <p14:creationId xmlns:p14="http://schemas.microsoft.com/office/powerpoint/2010/main" val="9294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FE0C0-F82A-F781-B36B-2B643267F102}"/>
              </a:ext>
            </a:extLst>
          </p:cNvPr>
          <p:cNvPicPr>
            <a:picLocks noChangeAspect="1"/>
          </p:cNvPicPr>
          <p:nvPr/>
        </p:nvPicPr>
        <p:blipFill>
          <a:blip r:embed="rId2"/>
          <a:stretch>
            <a:fillRect/>
          </a:stretch>
        </p:blipFill>
        <p:spPr>
          <a:xfrm>
            <a:off x="2516035" y="809523"/>
            <a:ext cx="6845300" cy="4826000"/>
          </a:xfrm>
          <a:prstGeom prst="rect">
            <a:avLst/>
          </a:prstGeom>
        </p:spPr>
      </p:pic>
    </p:spTree>
    <p:extLst>
      <p:ext uri="{BB962C8B-B14F-4D97-AF65-F5344CB8AC3E}">
        <p14:creationId xmlns:p14="http://schemas.microsoft.com/office/powerpoint/2010/main" val="330984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DE327A-BB02-E322-3DBB-DD3D90287BA1}"/>
              </a:ext>
            </a:extLst>
          </p:cNvPr>
          <p:cNvPicPr>
            <a:picLocks noChangeAspect="1"/>
          </p:cNvPicPr>
          <p:nvPr/>
        </p:nvPicPr>
        <p:blipFill>
          <a:blip r:embed="rId2"/>
          <a:stretch>
            <a:fillRect/>
          </a:stretch>
        </p:blipFill>
        <p:spPr>
          <a:xfrm>
            <a:off x="1925619" y="1741055"/>
            <a:ext cx="7772400" cy="2495030"/>
          </a:xfrm>
          <a:prstGeom prst="rect">
            <a:avLst/>
          </a:prstGeom>
        </p:spPr>
      </p:pic>
    </p:spTree>
    <p:extLst>
      <p:ext uri="{BB962C8B-B14F-4D97-AF65-F5344CB8AC3E}">
        <p14:creationId xmlns:p14="http://schemas.microsoft.com/office/powerpoint/2010/main" val="246660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C46AB845-BAC9-D11B-C3CE-EB5706993C59}"/>
              </a:ext>
            </a:extLst>
          </p:cNvPr>
          <p:cNvPicPr>
            <a:picLocks noChangeAspect="1"/>
          </p:cNvPicPr>
          <p:nvPr/>
        </p:nvPicPr>
        <p:blipFill>
          <a:blip r:embed="rId2"/>
          <a:stretch>
            <a:fillRect/>
          </a:stretch>
        </p:blipFill>
        <p:spPr>
          <a:xfrm>
            <a:off x="2436457" y="916715"/>
            <a:ext cx="7319085" cy="5186645"/>
          </a:xfrm>
          <a:prstGeom prst="rect">
            <a:avLst/>
          </a:prstGeom>
        </p:spPr>
      </p:pic>
    </p:spTree>
    <p:extLst>
      <p:ext uri="{BB962C8B-B14F-4D97-AF65-F5344CB8AC3E}">
        <p14:creationId xmlns:p14="http://schemas.microsoft.com/office/powerpoint/2010/main" val="441060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15C17C-149F-8F5C-64CB-C122E8D3325F}"/>
              </a:ext>
            </a:extLst>
          </p:cNvPr>
          <p:cNvPicPr>
            <a:picLocks noChangeAspect="1"/>
          </p:cNvPicPr>
          <p:nvPr/>
        </p:nvPicPr>
        <p:blipFill>
          <a:blip r:embed="rId2"/>
          <a:stretch>
            <a:fillRect/>
          </a:stretch>
        </p:blipFill>
        <p:spPr>
          <a:xfrm>
            <a:off x="2131882" y="2562412"/>
            <a:ext cx="7772400" cy="1360967"/>
          </a:xfrm>
          <a:prstGeom prst="rect">
            <a:avLst/>
          </a:prstGeom>
        </p:spPr>
      </p:pic>
    </p:spTree>
    <p:extLst>
      <p:ext uri="{BB962C8B-B14F-4D97-AF65-F5344CB8AC3E}">
        <p14:creationId xmlns:p14="http://schemas.microsoft.com/office/powerpoint/2010/main" val="60726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blue text&#10;&#10;Description automatically generated">
            <a:extLst>
              <a:ext uri="{FF2B5EF4-FFF2-40B4-BE49-F238E27FC236}">
                <a16:creationId xmlns:a16="http://schemas.microsoft.com/office/drawing/2014/main" id="{567F1705-FD17-3603-28F5-67BA2A7CBA49}"/>
              </a:ext>
            </a:extLst>
          </p:cNvPr>
          <p:cNvPicPr>
            <a:picLocks noChangeAspect="1"/>
          </p:cNvPicPr>
          <p:nvPr/>
        </p:nvPicPr>
        <p:blipFill>
          <a:blip r:embed="rId2"/>
          <a:stretch>
            <a:fillRect/>
          </a:stretch>
        </p:blipFill>
        <p:spPr>
          <a:xfrm>
            <a:off x="2011680" y="1858238"/>
            <a:ext cx="7772400" cy="2181030"/>
          </a:xfrm>
          <a:prstGeom prst="rect">
            <a:avLst/>
          </a:prstGeom>
        </p:spPr>
      </p:pic>
    </p:spTree>
    <p:extLst>
      <p:ext uri="{BB962C8B-B14F-4D97-AF65-F5344CB8AC3E}">
        <p14:creationId xmlns:p14="http://schemas.microsoft.com/office/powerpoint/2010/main" val="253066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3F33D-6470-AF29-3CEB-52B5653AE73F}"/>
              </a:ext>
            </a:extLst>
          </p:cNvPr>
          <p:cNvPicPr>
            <a:picLocks noChangeAspect="1"/>
          </p:cNvPicPr>
          <p:nvPr/>
        </p:nvPicPr>
        <p:blipFill>
          <a:blip r:embed="rId2"/>
          <a:stretch>
            <a:fillRect/>
          </a:stretch>
        </p:blipFill>
        <p:spPr>
          <a:xfrm>
            <a:off x="260275" y="1213821"/>
            <a:ext cx="11573024" cy="3820758"/>
          </a:xfrm>
          <a:prstGeom prst="rect">
            <a:avLst/>
          </a:prstGeom>
        </p:spPr>
      </p:pic>
    </p:spTree>
    <p:extLst>
      <p:ext uri="{BB962C8B-B14F-4D97-AF65-F5344CB8AC3E}">
        <p14:creationId xmlns:p14="http://schemas.microsoft.com/office/powerpoint/2010/main" val="4155245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words&#10;&#10;Description automatically generated">
            <a:extLst>
              <a:ext uri="{FF2B5EF4-FFF2-40B4-BE49-F238E27FC236}">
                <a16:creationId xmlns:a16="http://schemas.microsoft.com/office/drawing/2014/main" id="{930AD9EA-39A0-DD69-58A6-591BD606253D}"/>
              </a:ext>
            </a:extLst>
          </p:cNvPr>
          <p:cNvPicPr>
            <a:picLocks noChangeAspect="1"/>
          </p:cNvPicPr>
          <p:nvPr/>
        </p:nvPicPr>
        <p:blipFill>
          <a:blip r:embed="rId2"/>
          <a:stretch>
            <a:fillRect/>
          </a:stretch>
        </p:blipFill>
        <p:spPr>
          <a:xfrm>
            <a:off x="556707" y="733685"/>
            <a:ext cx="2962917" cy="1503905"/>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079249F6-B8DC-2DD9-C261-8423A2E9938D}"/>
              </a:ext>
            </a:extLst>
          </p:cNvPr>
          <p:cNvPicPr>
            <a:picLocks noChangeAspect="1"/>
          </p:cNvPicPr>
          <p:nvPr/>
        </p:nvPicPr>
        <p:blipFill>
          <a:blip r:embed="rId3"/>
          <a:stretch>
            <a:fillRect/>
          </a:stretch>
        </p:blipFill>
        <p:spPr>
          <a:xfrm>
            <a:off x="3968750" y="733685"/>
            <a:ext cx="4254500" cy="167640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4DF28AD3-F2BC-BCCB-C5D6-AFB4A4DDF86D}"/>
              </a:ext>
            </a:extLst>
          </p:cNvPr>
          <p:cNvPicPr>
            <a:picLocks noChangeAspect="1"/>
          </p:cNvPicPr>
          <p:nvPr/>
        </p:nvPicPr>
        <p:blipFill>
          <a:blip r:embed="rId4"/>
          <a:stretch>
            <a:fillRect/>
          </a:stretch>
        </p:blipFill>
        <p:spPr>
          <a:xfrm>
            <a:off x="6096000" y="2541270"/>
            <a:ext cx="6007100" cy="32385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154B4CB-E93B-D91F-F1E2-10C0608AB2C0}"/>
              </a:ext>
            </a:extLst>
          </p:cNvPr>
          <p:cNvPicPr>
            <a:picLocks noChangeAspect="1"/>
          </p:cNvPicPr>
          <p:nvPr/>
        </p:nvPicPr>
        <p:blipFill>
          <a:blip r:embed="rId5"/>
          <a:stretch>
            <a:fillRect/>
          </a:stretch>
        </p:blipFill>
        <p:spPr>
          <a:xfrm>
            <a:off x="228600" y="2656541"/>
            <a:ext cx="5867400" cy="2082800"/>
          </a:xfrm>
          <a:prstGeom prst="rect">
            <a:avLst/>
          </a:prstGeom>
        </p:spPr>
      </p:pic>
    </p:spTree>
    <p:extLst>
      <p:ext uri="{BB962C8B-B14F-4D97-AF65-F5344CB8AC3E}">
        <p14:creationId xmlns:p14="http://schemas.microsoft.com/office/powerpoint/2010/main" val="418397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12EE7-7623-BA95-318E-71E646D1DCAB}"/>
              </a:ext>
            </a:extLst>
          </p:cNvPr>
          <p:cNvPicPr>
            <a:picLocks noChangeAspect="1"/>
          </p:cNvPicPr>
          <p:nvPr/>
        </p:nvPicPr>
        <p:blipFill>
          <a:blip r:embed="rId2"/>
          <a:stretch>
            <a:fillRect/>
          </a:stretch>
        </p:blipFill>
        <p:spPr>
          <a:xfrm>
            <a:off x="1790700" y="2476500"/>
            <a:ext cx="7772400" cy="1719557"/>
          </a:xfrm>
          <a:prstGeom prst="rect">
            <a:avLst/>
          </a:prstGeom>
        </p:spPr>
      </p:pic>
    </p:spTree>
    <p:extLst>
      <p:ext uri="{BB962C8B-B14F-4D97-AF65-F5344CB8AC3E}">
        <p14:creationId xmlns:p14="http://schemas.microsoft.com/office/powerpoint/2010/main" val="846056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28A18E-CC0C-4C03-8DA4-77F3F8022BED}"/>
              </a:ext>
            </a:extLst>
          </p:cNvPr>
          <p:cNvPicPr>
            <a:picLocks noChangeAspect="1"/>
          </p:cNvPicPr>
          <p:nvPr/>
        </p:nvPicPr>
        <p:blipFill>
          <a:blip r:embed="rId2"/>
          <a:stretch>
            <a:fillRect/>
          </a:stretch>
        </p:blipFill>
        <p:spPr>
          <a:xfrm>
            <a:off x="694615" y="925456"/>
            <a:ext cx="4578850" cy="2503544"/>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71C5BC95-DFA2-B259-0547-10574083A94E}"/>
              </a:ext>
            </a:extLst>
          </p:cNvPr>
          <p:cNvPicPr>
            <a:picLocks noChangeAspect="1"/>
          </p:cNvPicPr>
          <p:nvPr/>
        </p:nvPicPr>
        <p:blipFill>
          <a:blip r:embed="rId3"/>
          <a:stretch>
            <a:fillRect/>
          </a:stretch>
        </p:blipFill>
        <p:spPr>
          <a:xfrm>
            <a:off x="5541457" y="749075"/>
            <a:ext cx="6167033" cy="3005343"/>
          </a:xfrm>
          <a:prstGeom prst="rect">
            <a:avLst/>
          </a:prstGeom>
        </p:spPr>
      </p:pic>
    </p:spTree>
    <p:extLst>
      <p:ext uri="{BB962C8B-B14F-4D97-AF65-F5344CB8AC3E}">
        <p14:creationId xmlns:p14="http://schemas.microsoft.com/office/powerpoint/2010/main" val="115335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 page&#10;&#10;Description automatically generated">
            <a:extLst>
              <a:ext uri="{FF2B5EF4-FFF2-40B4-BE49-F238E27FC236}">
                <a16:creationId xmlns:a16="http://schemas.microsoft.com/office/drawing/2014/main" id="{B22C9D45-8BF8-17A2-467A-2F25170BAE06}"/>
              </a:ext>
            </a:extLst>
          </p:cNvPr>
          <p:cNvPicPr>
            <a:picLocks noChangeAspect="1"/>
          </p:cNvPicPr>
          <p:nvPr/>
        </p:nvPicPr>
        <p:blipFill>
          <a:blip r:embed="rId2"/>
          <a:stretch>
            <a:fillRect/>
          </a:stretch>
        </p:blipFill>
        <p:spPr>
          <a:xfrm>
            <a:off x="1521235" y="423526"/>
            <a:ext cx="9462322" cy="6010948"/>
          </a:xfrm>
          <a:prstGeom prst="rect">
            <a:avLst/>
          </a:prstGeom>
        </p:spPr>
      </p:pic>
    </p:spTree>
    <p:extLst>
      <p:ext uri="{BB962C8B-B14F-4D97-AF65-F5344CB8AC3E}">
        <p14:creationId xmlns:p14="http://schemas.microsoft.com/office/powerpoint/2010/main" val="16108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70CA2-E2B7-9D96-C4F0-B4E925A91EB8}"/>
              </a:ext>
            </a:extLst>
          </p:cNvPr>
          <p:cNvPicPr>
            <a:picLocks noChangeAspect="1"/>
          </p:cNvPicPr>
          <p:nvPr/>
        </p:nvPicPr>
        <p:blipFill>
          <a:blip r:embed="rId2"/>
          <a:stretch>
            <a:fillRect/>
          </a:stretch>
        </p:blipFill>
        <p:spPr>
          <a:xfrm>
            <a:off x="533400" y="1826633"/>
            <a:ext cx="5562600" cy="1892300"/>
          </a:xfrm>
          <a:prstGeom prst="rect">
            <a:avLst/>
          </a:prstGeom>
        </p:spPr>
      </p:pic>
      <p:sp>
        <p:nvSpPr>
          <p:cNvPr id="3" name="TextBox 2">
            <a:extLst>
              <a:ext uri="{FF2B5EF4-FFF2-40B4-BE49-F238E27FC236}">
                <a16:creationId xmlns:a16="http://schemas.microsoft.com/office/drawing/2014/main" id="{25CEB020-E3C5-B2F6-4EDF-D8D17C0F8D5D}"/>
              </a:ext>
            </a:extLst>
          </p:cNvPr>
          <p:cNvSpPr txBox="1"/>
          <p:nvPr/>
        </p:nvSpPr>
        <p:spPr>
          <a:xfrm>
            <a:off x="3022001" y="753036"/>
            <a:ext cx="6013523" cy="584775"/>
          </a:xfrm>
          <a:prstGeom prst="rect">
            <a:avLst/>
          </a:prstGeom>
          <a:noFill/>
        </p:spPr>
        <p:txBody>
          <a:bodyPr wrap="square" rtlCol="0">
            <a:spAutoFit/>
          </a:bodyPr>
          <a:lstStyle/>
          <a:p>
            <a:r>
              <a:rPr lang="en-US" sz="3200" b="1" dirty="0"/>
              <a:t>Special Method - Constructor</a:t>
            </a:r>
          </a:p>
        </p:txBody>
      </p:sp>
      <p:pic>
        <p:nvPicPr>
          <p:cNvPr id="5" name="Picture 4" descr="A computer screen shot of a program&#10;&#10;Description automatically generated">
            <a:extLst>
              <a:ext uri="{FF2B5EF4-FFF2-40B4-BE49-F238E27FC236}">
                <a16:creationId xmlns:a16="http://schemas.microsoft.com/office/drawing/2014/main" id="{2A43E2F6-39AD-92CD-4FCA-29FD0B3C39D1}"/>
              </a:ext>
            </a:extLst>
          </p:cNvPr>
          <p:cNvPicPr>
            <a:picLocks noChangeAspect="1"/>
          </p:cNvPicPr>
          <p:nvPr/>
        </p:nvPicPr>
        <p:blipFill>
          <a:blip r:embed="rId3"/>
          <a:stretch>
            <a:fillRect/>
          </a:stretch>
        </p:blipFill>
        <p:spPr>
          <a:xfrm>
            <a:off x="516962" y="4022164"/>
            <a:ext cx="5511800" cy="2082800"/>
          </a:xfrm>
          <a:prstGeom prst="rect">
            <a:avLst/>
          </a:prstGeom>
        </p:spPr>
      </p:pic>
      <p:pic>
        <p:nvPicPr>
          <p:cNvPr id="7" name="Picture 6" descr="A computer code with black and red text&#10;&#10;Description automatically generated">
            <a:extLst>
              <a:ext uri="{FF2B5EF4-FFF2-40B4-BE49-F238E27FC236}">
                <a16:creationId xmlns:a16="http://schemas.microsoft.com/office/drawing/2014/main" id="{CED81598-E7FA-82EF-A9E4-FF7897A3737E}"/>
              </a:ext>
            </a:extLst>
          </p:cNvPr>
          <p:cNvPicPr>
            <a:picLocks noChangeAspect="1"/>
          </p:cNvPicPr>
          <p:nvPr/>
        </p:nvPicPr>
        <p:blipFill>
          <a:blip r:embed="rId4"/>
          <a:stretch>
            <a:fillRect/>
          </a:stretch>
        </p:blipFill>
        <p:spPr>
          <a:xfrm>
            <a:off x="6411257" y="1759398"/>
            <a:ext cx="5485361" cy="2758814"/>
          </a:xfrm>
          <a:prstGeom prst="rect">
            <a:avLst/>
          </a:prstGeom>
        </p:spPr>
      </p:pic>
    </p:spTree>
    <p:extLst>
      <p:ext uri="{BB962C8B-B14F-4D97-AF65-F5344CB8AC3E}">
        <p14:creationId xmlns:p14="http://schemas.microsoft.com/office/powerpoint/2010/main" val="248256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F3EBF0-E931-2B23-EB74-D6E67A6A3726}"/>
              </a:ext>
            </a:extLst>
          </p:cNvPr>
          <p:cNvPicPr>
            <a:picLocks noChangeAspect="1"/>
          </p:cNvPicPr>
          <p:nvPr/>
        </p:nvPicPr>
        <p:blipFill>
          <a:blip r:embed="rId2"/>
          <a:stretch>
            <a:fillRect/>
          </a:stretch>
        </p:blipFill>
        <p:spPr>
          <a:xfrm>
            <a:off x="961315" y="723602"/>
            <a:ext cx="10627142" cy="4999467"/>
          </a:xfrm>
          <a:prstGeom prst="rect">
            <a:avLst/>
          </a:prstGeom>
        </p:spPr>
      </p:pic>
    </p:spTree>
    <p:extLst>
      <p:ext uri="{BB962C8B-B14F-4D97-AF65-F5344CB8AC3E}">
        <p14:creationId xmlns:p14="http://schemas.microsoft.com/office/powerpoint/2010/main" val="267012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text&#10;&#10;Description automatically generated">
            <a:extLst>
              <a:ext uri="{FF2B5EF4-FFF2-40B4-BE49-F238E27FC236}">
                <a16:creationId xmlns:a16="http://schemas.microsoft.com/office/drawing/2014/main" id="{A5C95289-22EB-12B9-248C-90615F82F71F}"/>
              </a:ext>
            </a:extLst>
          </p:cNvPr>
          <p:cNvPicPr>
            <a:picLocks noChangeAspect="1"/>
          </p:cNvPicPr>
          <p:nvPr/>
        </p:nvPicPr>
        <p:blipFill>
          <a:blip r:embed="rId2"/>
          <a:stretch>
            <a:fillRect/>
          </a:stretch>
        </p:blipFill>
        <p:spPr>
          <a:xfrm>
            <a:off x="528755" y="1743786"/>
            <a:ext cx="10831381" cy="3040156"/>
          </a:xfrm>
          <a:prstGeom prst="rect">
            <a:avLst/>
          </a:prstGeom>
        </p:spPr>
      </p:pic>
    </p:spTree>
    <p:extLst>
      <p:ext uri="{BB962C8B-B14F-4D97-AF65-F5344CB8AC3E}">
        <p14:creationId xmlns:p14="http://schemas.microsoft.com/office/powerpoint/2010/main" val="3581082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B404A-D10E-675F-9DC6-C29B1F1F0670}"/>
              </a:ext>
            </a:extLst>
          </p:cNvPr>
          <p:cNvPicPr>
            <a:picLocks noChangeAspect="1"/>
          </p:cNvPicPr>
          <p:nvPr/>
        </p:nvPicPr>
        <p:blipFill>
          <a:blip r:embed="rId2"/>
          <a:stretch>
            <a:fillRect/>
          </a:stretch>
        </p:blipFill>
        <p:spPr>
          <a:xfrm>
            <a:off x="2209800" y="2110889"/>
            <a:ext cx="7772400" cy="1811453"/>
          </a:xfrm>
          <a:prstGeom prst="rect">
            <a:avLst/>
          </a:prstGeom>
        </p:spPr>
      </p:pic>
    </p:spTree>
    <p:extLst>
      <p:ext uri="{BB962C8B-B14F-4D97-AF65-F5344CB8AC3E}">
        <p14:creationId xmlns:p14="http://schemas.microsoft.com/office/powerpoint/2010/main" val="2128275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ext on a white background&#10;&#10;Description automatically generated">
            <a:extLst>
              <a:ext uri="{FF2B5EF4-FFF2-40B4-BE49-F238E27FC236}">
                <a16:creationId xmlns:a16="http://schemas.microsoft.com/office/drawing/2014/main" id="{1D9AE9BC-7D98-1DBD-5F0D-8D2C9C7ADE33}"/>
              </a:ext>
            </a:extLst>
          </p:cNvPr>
          <p:cNvPicPr>
            <a:picLocks noChangeAspect="1"/>
          </p:cNvPicPr>
          <p:nvPr/>
        </p:nvPicPr>
        <p:blipFill>
          <a:blip r:embed="rId2"/>
          <a:stretch>
            <a:fillRect/>
          </a:stretch>
        </p:blipFill>
        <p:spPr>
          <a:xfrm>
            <a:off x="1085850" y="2305050"/>
            <a:ext cx="7772400" cy="1743618"/>
          </a:xfrm>
          <a:prstGeom prst="rect">
            <a:avLst/>
          </a:prstGeom>
        </p:spPr>
      </p:pic>
    </p:spTree>
    <p:extLst>
      <p:ext uri="{BB962C8B-B14F-4D97-AF65-F5344CB8AC3E}">
        <p14:creationId xmlns:p14="http://schemas.microsoft.com/office/powerpoint/2010/main" val="3369023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ADA399-A3EE-A3D1-A5F0-96C01CEB24B1}"/>
              </a:ext>
            </a:extLst>
          </p:cNvPr>
          <p:cNvPicPr>
            <a:picLocks noChangeAspect="1"/>
          </p:cNvPicPr>
          <p:nvPr/>
        </p:nvPicPr>
        <p:blipFill>
          <a:blip r:embed="rId2"/>
          <a:stretch>
            <a:fillRect/>
          </a:stretch>
        </p:blipFill>
        <p:spPr>
          <a:xfrm>
            <a:off x="1787819" y="333487"/>
            <a:ext cx="8616362" cy="6363172"/>
          </a:xfrm>
          <a:prstGeom prst="rect">
            <a:avLst/>
          </a:prstGeom>
        </p:spPr>
      </p:pic>
    </p:spTree>
    <p:extLst>
      <p:ext uri="{BB962C8B-B14F-4D97-AF65-F5344CB8AC3E}">
        <p14:creationId xmlns:p14="http://schemas.microsoft.com/office/powerpoint/2010/main" val="408310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4F22282-6008-AF44-A944-AD6C0DB8219D}"/>
              </a:ext>
            </a:extLst>
          </p:cNvPr>
          <p:cNvPicPr>
            <a:picLocks noChangeAspect="1"/>
          </p:cNvPicPr>
          <p:nvPr/>
        </p:nvPicPr>
        <p:blipFill>
          <a:blip r:embed="rId2"/>
          <a:stretch>
            <a:fillRect/>
          </a:stretch>
        </p:blipFill>
        <p:spPr>
          <a:xfrm>
            <a:off x="1389268" y="440138"/>
            <a:ext cx="9413464" cy="5977723"/>
          </a:xfrm>
          <a:prstGeom prst="rect">
            <a:avLst/>
          </a:prstGeom>
        </p:spPr>
      </p:pic>
    </p:spTree>
    <p:extLst>
      <p:ext uri="{BB962C8B-B14F-4D97-AF65-F5344CB8AC3E}">
        <p14:creationId xmlns:p14="http://schemas.microsoft.com/office/powerpoint/2010/main" val="1456414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64A1BBE-E060-0E5D-4F32-64450C954733}"/>
              </a:ext>
            </a:extLst>
          </p:cNvPr>
          <p:cNvPicPr>
            <a:picLocks noChangeAspect="1"/>
          </p:cNvPicPr>
          <p:nvPr/>
        </p:nvPicPr>
        <p:blipFill>
          <a:blip r:embed="rId2"/>
          <a:stretch>
            <a:fillRect/>
          </a:stretch>
        </p:blipFill>
        <p:spPr>
          <a:xfrm>
            <a:off x="1469912" y="1078939"/>
            <a:ext cx="9836787" cy="4700121"/>
          </a:xfrm>
          <a:prstGeom prst="rect">
            <a:avLst/>
          </a:prstGeom>
        </p:spPr>
      </p:pic>
      <p:sp>
        <p:nvSpPr>
          <p:cNvPr id="4" name="Rectangle 3">
            <a:extLst>
              <a:ext uri="{FF2B5EF4-FFF2-40B4-BE49-F238E27FC236}">
                <a16:creationId xmlns:a16="http://schemas.microsoft.com/office/drawing/2014/main" id="{0F26474E-2418-6101-A236-D038AFDB97F5}"/>
              </a:ext>
            </a:extLst>
          </p:cNvPr>
          <p:cNvSpPr/>
          <p:nvPr/>
        </p:nvSpPr>
        <p:spPr>
          <a:xfrm>
            <a:off x="8068236" y="4002816"/>
            <a:ext cx="1280160" cy="9564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3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918FF-D89D-A7E6-FAC2-639A1C449973}"/>
              </a:ext>
            </a:extLst>
          </p:cNvPr>
          <p:cNvPicPr>
            <a:picLocks noChangeAspect="1"/>
          </p:cNvPicPr>
          <p:nvPr/>
        </p:nvPicPr>
        <p:blipFill>
          <a:blip r:embed="rId2"/>
          <a:stretch>
            <a:fillRect/>
          </a:stretch>
        </p:blipFill>
        <p:spPr>
          <a:xfrm>
            <a:off x="1671843" y="1310154"/>
            <a:ext cx="9474972" cy="4237691"/>
          </a:xfrm>
          <a:prstGeom prst="rect">
            <a:avLst/>
          </a:prstGeom>
        </p:spPr>
      </p:pic>
    </p:spTree>
    <p:extLst>
      <p:ext uri="{BB962C8B-B14F-4D97-AF65-F5344CB8AC3E}">
        <p14:creationId xmlns:p14="http://schemas.microsoft.com/office/powerpoint/2010/main" val="679271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CA7DA-577A-914C-A6D6-E56F50FFE07F}"/>
              </a:ext>
            </a:extLst>
          </p:cNvPr>
          <p:cNvPicPr>
            <a:picLocks noChangeAspect="1"/>
          </p:cNvPicPr>
          <p:nvPr/>
        </p:nvPicPr>
        <p:blipFill>
          <a:blip r:embed="rId2"/>
          <a:stretch>
            <a:fillRect/>
          </a:stretch>
        </p:blipFill>
        <p:spPr>
          <a:xfrm>
            <a:off x="1082712" y="1082264"/>
            <a:ext cx="9733186" cy="4693472"/>
          </a:xfrm>
          <a:prstGeom prst="rect">
            <a:avLst/>
          </a:prstGeom>
        </p:spPr>
      </p:pic>
    </p:spTree>
    <p:extLst>
      <p:ext uri="{BB962C8B-B14F-4D97-AF65-F5344CB8AC3E}">
        <p14:creationId xmlns:p14="http://schemas.microsoft.com/office/powerpoint/2010/main" val="37702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D33A3B18-CDFB-EEC6-C3E6-EF7479978096}"/>
              </a:ext>
            </a:extLst>
          </p:cNvPr>
          <p:cNvPicPr>
            <a:picLocks noChangeAspect="1"/>
          </p:cNvPicPr>
          <p:nvPr/>
        </p:nvPicPr>
        <p:blipFill>
          <a:blip r:embed="rId2"/>
          <a:stretch>
            <a:fillRect/>
          </a:stretch>
        </p:blipFill>
        <p:spPr>
          <a:xfrm>
            <a:off x="1113143" y="1177364"/>
            <a:ext cx="9965713" cy="4126155"/>
          </a:xfrm>
          <a:prstGeom prst="rect">
            <a:avLst/>
          </a:prstGeom>
        </p:spPr>
      </p:pic>
    </p:spTree>
    <p:extLst>
      <p:ext uri="{BB962C8B-B14F-4D97-AF65-F5344CB8AC3E}">
        <p14:creationId xmlns:p14="http://schemas.microsoft.com/office/powerpoint/2010/main" val="2463491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white background&#10;&#10;Description automatically generated">
            <a:extLst>
              <a:ext uri="{FF2B5EF4-FFF2-40B4-BE49-F238E27FC236}">
                <a16:creationId xmlns:a16="http://schemas.microsoft.com/office/drawing/2014/main" id="{753AA268-840B-C0C2-E94D-5938336D2653}"/>
              </a:ext>
            </a:extLst>
          </p:cNvPr>
          <p:cNvPicPr>
            <a:picLocks noChangeAspect="1"/>
          </p:cNvPicPr>
          <p:nvPr/>
        </p:nvPicPr>
        <p:blipFill>
          <a:blip r:embed="rId2"/>
          <a:stretch>
            <a:fillRect/>
          </a:stretch>
        </p:blipFill>
        <p:spPr>
          <a:xfrm>
            <a:off x="557432" y="1877284"/>
            <a:ext cx="11077136" cy="1683497"/>
          </a:xfrm>
          <a:prstGeom prst="rect">
            <a:avLst/>
          </a:prstGeom>
        </p:spPr>
      </p:pic>
    </p:spTree>
    <p:extLst>
      <p:ext uri="{BB962C8B-B14F-4D97-AF65-F5344CB8AC3E}">
        <p14:creationId xmlns:p14="http://schemas.microsoft.com/office/powerpoint/2010/main" val="2624157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549F6FF5-65C0-E0FF-5096-05539B0698FD}"/>
              </a:ext>
            </a:extLst>
          </p:cNvPr>
          <p:cNvPicPr>
            <a:picLocks noChangeAspect="1"/>
          </p:cNvPicPr>
          <p:nvPr/>
        </p:nvPicPr>
        <p:blipFill>
          <a:blip r:embed="rId2"/>
          <a:stretch>
            <a:fillRect/>
          </a:stretch>
        </p:blipFill>
        <p:spPr>
          <a:xfrm>
            <a:off x="758862" y="1138144"/>
            <a:ext cx="10890674" cy="3939465"/>
          </a:xfrm>
          <a:prstGeom prst="rect">
            <a:avLst/>
          </a:prstGeom>
        </p:spPr>
      </p:pic>
    </p:spTree>
    <p:extLst>
      <p:ext uri="{BB962C8B-B14F-4D97-AF65-F5344CB8AC3E}">
        <p14:creationId xmlns:p14="http://schemas.microsoft.com/office/powerpoint/2010/main" val="89734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text&#10;&#10;Description automatically generated">
            <a:extLst>
              <a:ext uri="{FF2B5EF4-FFF2-40B4-BE49-F238E27FC236}">
                <a16:creationId xmlns:a16="http://schemas.microsoft.com/office/drawing/2014/main" id="{D833CDEB-2B7D-0378-D5EA-156EE5ED155E}"/>
              </a:ext>
            </a:extLst>
          </p:cNvPr>
          <p:cNvPicPr>
            <a:picLocks noChangeAspect="1"/>
          </p:cNvPicPr>
          <p:nvPr/>
        </p:nvPicPr>
        <p:blipFill>
          <a:blip r:embed="rId2"/>
          <a:stretch>
            <a:fillRect/>
          </a:stretch>
        </p:blipFill>
        <p:spPr>
          <a:xfrm>
            <a:off x="547468" y="1079201"/>
            <a:ext cx="11097063" cy="4471745"/>
          </a:xfrm>
          <a:prstGeom prst="rect">
            <a:avLst/>
          </a:prstGeom>
        </p:spPr>
      </p:pic>
    </p:spTree>
    <p:extLst>
      <p:ext uri="{BB962C8B-B14F-4D97-AF65-F5344CB8AC3E}">
        <p14:creationId xmlns:p14="http://schemas.microsoft.com/office/powerpoint/2010/main" val="320404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27795D-13EA-5FF7-39A6-BFAEE5F0F6B1}"/>
              </a:ext>
            </a:extLst>
          </p:cNvPr>
          <p:cNvSpPr txBox="1"/>
          <p:nvPr/>
        </p:nvSpPr>
        <p:spPr>
          <a:xfrm>
            <a:off x="4554071" y="1329472"/>
            <a:ext cx="2804160" cy="646331"/>
          </a:xfrm>
          <a:prstGeom prst="rect">
            <a:avLst/>
          </a:prstGeom>
          <a:noFill/>
        </p:spPr>
        <p:txBody>
          <a:bodyPr wrap="square">
            <a:spAutoFit/>
          </a:bodyPr>
          <a:lstStyle/>
          <a:p>
            <a:r>
              <a:rPr lang="en-US" sz="3600" b="1" dirty="0"/>
              <a:t>Inheritance</a:t>
            </a:r>
          </a:p>
        </p:txBody>
      </p:sp>
      <p:sp>
        <p:nvSpPr>
          <p:cNvPr id="5" name="TextBox 4">
            <a:extLst>
              <a:ext uri="{FF2B5EF4-FFF2-40B4-BE49-F238E27FC236}">
                <a16:creationId xmlns:a16="http://schemas.microsoft.com/office/drawing/2014/main" id="{0E1D1810-952A-E166-8043-6529C07657D1}"/>
              </a:ext>
            </a:extLst>
          </p:cNvPr>
          <p:cNvSpPr txBox="1"/>
          <p:nvPr/>
        </p:nvSpPr>
        <p:spPr>
          <a:xfrm>
            <a:off x="2554044" y="2239854"/>
            <a:ext cx="7083911" cy="369332"/>
          </a:xfrm>
          <a:prstGeom prst="rect">
            <a:avLst/>
          </a:prstGeom>
          <a:noFill/>
        </p:spPr>
        <p:txBody>
          <a:bodyPr wrap="square">
            <a:spAutoFit/>
          </a:bodyPr>
          <a:lstStyle/>
          <a:p>
            <a:r>
              <a:rPr lang="en-US" dirty="0"/>
              <a:t>Inheritance lets you reuse code written for one class in other classes. </a:t>
            </a:r>
          </a:p>
        </p:txBody>
      </p:sp>
    </p:spTree>
    <p:extLst>
      <p:ext uri="{BB962C8B-B14F-4D97-AF65-F5344CB8AC3E}">
        <p14:creationId xmlns:p14="http://schemas.microsoft.com/office/powerpoint/2010/main" val="745830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25AA8DF-F0FB-154A-6ED8-C3CBC879CEAC}"/>
              </a:ext>
            </a:extLst>
          </p:cNvPr>
          <p:cNvPicPr>
            <a:picLocks noChangeAspect="1"/>
          </p:cNvPicPr>
          <p:nvPr/>
        </p:nvPicPr>
        <p:blipFill>
          <a:blip r:embed="rId2"/>
          <a:stretch>
            <a:fillRect/>
          </a:stretch>
        </p:blipFill>
        <p:spPr>
          <a:xfrm>
            <a:off x="1054773" y="1221366"/>
            <a:ext cx="10600312" cy="3963819"/>
          </a:xfrm>
          <a:prstGeom prst="rect">
            <a:avLst/>
          </a:prstGeom>
        </p:spPr>
      </p:pic>
    </p:spTree>
    <p:extLst>
      <p:ext uri="{BB962C8B-B14F-4D97-AF65-F5344CB8AC3E}">
        <p14:creationId xmlns:p14="http://schemas.microsoft.com/office/powerpoint/2010/main" val="3840744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F86907A-035E-AB95-4673-59C48BAC521B}"/>
              </a:ext>
            </a:extLst>
          </p:cNvPr>
          <p:cNvPicPr>
            <a:picLocks noChangeAspect="1"/>
          </p:cNvPicPr>
          <p:nvPr/>
        </p:nvPicPr>
        <p:blipFill>
          <a:blip r:embed="rId2"/>
          <a:stretch>
            <a:fillRect/>
          </a:stretch>
        </p:blipFill>
        <p:spPr>
          <a:xfrm>
            <a:off x="693419" y="2074508"/>
            <a:ext cx="11193721" cy="2927798"/>
          </a:xfrm>
          <a:prstGeom prst="rect">
            <a:avLst/>
          </a:prstGeom>
        </p:spPr>
      </p:pic>
    </p:spTree>
    <p:extLst>
      <p:ext uri="{BB962C8B-B14F-4D97-AF65-F5344CB8AC3E}">
        <p14:creationId xmlns:p14="http://schemas.microsoft.com/office/powerpoint/2010/main" val="2516387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170872D-6E69-7412-7733-CEE1245B0EB8}"/>
              </a:ext>
            </a:extLst>
          </p:cNvPr>
          <p:cNvPicPr>
            <a:picLocks noChangeAspect="1"/>
          </p:cNvPicPr>
          <p:nvPr/>
        </p:nvPicPr>
        <p:blipFill>
          <a:blip r:embed="rId2"/>
          <a:stretch>
            <a:fillRect/>
          </a:stretch>
        </p:blipFill>
        <p:spPr>
          <a:xfrm>
            <a:off x="785308" y="1617532"/>
            <a:ext cx="10960018" cy="3330986"/>
          </a:xfrm>
          <a:prstGeom prst="rect">
            <a:avLst/>
          </a:prstGeom>
        </p:spPr>
      </p:pic>
      <p:sp>
        <p:nvSpPr>
          <p:cNvPr id="6" name="TextBox 5">
            <a:extLst>
              <a:ext uri="{FF2B5EF4-FFF2-40B4-BE49-F238E27FC236}">
                <a16:creationId xmlns:a16="http://schemas.microsoft.com/office/drawing/2014/main" id="{02C9A7F9-2E20-E047-8DEF-FB382A0F6568}"/>
              </a:ext>
            </a:extLst>
          </p:cNvPr>
          <p:cNvSpPr txBox="1"/>
          <p:nvPr/>
        </p:nvSpPr>
        <p:spPr>
          <a:xfrm>
            <a:off x="785308" y="5240468"/>
            <a:ext cx="10451088" cy="923330"/>
          </a:xfrm>
          <a:prstGeom prst="rect">
            <a:avLst/>
          </a:prstGeom>
          <a:noFill/>
        </p:spPr>
        <p:txBody>
          <a:bodyPr wrap="square">
            <a:spAutoFit/>
          </a:bodyPr>
          <a:lstStyle/>
          <a:p>
            <a:r>
              <a:rPr lang="en-US" dirty="0"/>
              <a:t>Inheritance allows us to define attributes or methods that are shared by all types of fruit without having to define them in each fruit class individually. We can then also define specific attributes or methods that are only relevant for a specific type of fruit. Let's look at another example, this time with animals:</a:t>
            </a:r>
          </a:p>
        </p:txBody>
      </p:sp>
    </p:spTree>
    <p:extLst>
      <p:ext uri="{BB962C8B-B14F-4D97-AF65-F5344CB8AC3E}">
        <p14:creationId xmlns:p14="http://schemas.microsoft.com/office/powerpoint/2010/main" val="47755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EB049CB9-777A-8C4B-B6BE-6E2ADEB89189}"/>
              </a:ext>
            </a:extLst>
          </p:cNvPr>
          <p:cNvPicPr>
            <a:picLocks noChangeAspect="1"/>
          </p:cNvPicPr>
          <p:nvPr/>
        </p:nvPicPr>
        <p:blipFill>
          <a:blip r:embed="rId2"/>
          <a:stretch>
            <a:fillRect/>
          </a:stretch>
        </p:blipFill>
        <p:spPr>
          <a:xfrm>
            <a:off x="358553" y="2409340"/>
            <a:ext cx="11173679" cy="4012976"/>
          </a:xfrm>
          <a:prstGeom prst="rect">
            <a:avLst/>
          </a:prstGeom>
        </p:spPr>
      </p:pic>
      <p:sp>
        <p:nvSpPr>
          <p:cNvPr id="9" name="TextBox 8">
            <a:extLst>
              <a:ext uri="{FF2B5EF4-FFF2-40B4-BE49-F238E27FC236}">
                <a16:creationId xmlns:a16="http://schemas.microsoft.com/office/drawing/2014/main" id="{99769EB3-72EE-A537-D9AF-E20026BB1F59}"/>
              </a:ext>
            </a:extLst>
          </p:cNvPr>
          <p:cNvSpPr txBox="1"/>
          <p:nvPr/>
        </p:nvSpPr>
        <p:spPr>
          <a:xfrm>
            <a:off x="358552" y="311577"/>
            <a:ext cx="11335009" cy="1477328"/>
          </a:xfrm>
          <a:prstGeom prst="rect">
            <a:avLst/>
          </a:prstGeom>
          <a:noFill/>
        </p:spPr>
        <p:txBody>
          <a:bodyPr wrap="square">
            <a:spAutoFit/>
          </a:bodyPr>
          <a:lstStyle/>
          <a:p>
            <a:r>
              <a:rPr lang="en-US" dirty="0"/>
              <a:t>We defined a parent class, Animal, with two animal types inheriting from that class: Cat and Cow. The parent Animal class has an attribute to store the sound the animal makes, and the constructor class takes the name that will be assigned to the instance when it's created. There is also the speak method, which will print the name of the animal along with the sound it makes. We defined the Cat and Cow classes, which inherit from the Animal class, and we set the sound attributes for each animal type. Now, we can create instances of our Cat and Cow classes and have them speak:</a:t>
            </a:r>
          </a:p>
        </p:txBody>
      </p:sp>
    </p:spTree>
    <p:extLst>
      <p:ext uri="{BB962C8B-B14F-4D97-AF65-F5344CB8AC3E}">
        <p14:creationId xmlns:p14="http://schemas.microsoft.com/office/powerpoint/2010/main" val="388005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AA5F8C20-DE28-2226-66F5-0C8C7FBCB037}"/>
              </a:ext>
            </a:extLst>
          </p:cNvPr>
          <p:cNvPicPr>
            <a:picLocks noChangeAspect="1"/>
          </p:cNvPicPr>
          <p:nvPr/>
        </p:nvPicPr>
        <p:blipFill>
          <a:blip r:embed="rId3"/>
          <a:stretch>
            <a:fillRect/>
          </a:stretch>
        </p:blipFill>
        <p:spPr>
          <a:xfrm>
            <a:off x="1121709" y="438448"/>
            <a:ext cx="9717030" cy="4865071"/>
          </a:xfrm>
          <a:prstGeom prst="rect">
            <a:avLst/>
          </a:prstGeom>
        </p:spPr>
      </p:pic>
      <p:sp>
        <p:nvSpPr>
          <p:cNvPr id="5" name="TextBox 4">
            <a:extLst>
              <a:ext uri="{FF2B5EF4-FFF2-40B4-BE49-F238E27FC236}">
                <a16:creationId xmlns:a16="http://schemas.microsoft.com/office/drawing/2014/main" id="{DBF23B78-B524-BA3D-5834-A28856D9065C}"/>
              </a:ext>
            </a:extLst>
          </p:cNvPr>
          <p:cNvSpPr txBox="1"/>
          <p:nvPr/>
        </p:nvSpPr>
        <p:spPr>
          <a:xfrm>
            <a:off x="973567" y="5453190"/>
            <a:ext cx="10397266" cy="923330"/>
          </a:xfrm>
          <a:prstGeom prst="rect">
            <a:avLst/>
          </a:prstGeom>
          <a:noFill/>
        </p:spPr>
        <p:txBody>
          <a:bodyPr wrap="square">
            <a:spAutoFit/>
          </a:bodyPr>
          <a:lstStyle/>
          <a:p>
            <a:r>
              <a:rPr lang="en-US" dirty="0"/>
              <a:t>We create instances of both the Cat and Cow class, and set the names for our instances. Then we call the speak method of each instance, which results in the formatted string being printed; it includes the sound the animal type makes, along with the instance name we assigned.</a:t>
            </a:r>
          </a:p>
        </p:txBody>
      </p:sp>
    </p:spTree>
    <p:extLst>
      <p:ext uri="{BB962C8B-B14F-4D97-AF65-F5344CB8AC3E}">
        <p14:creationId xmlns:p14="http://schemas.microsoft.com/office/powerpoint/2010/main" val="2083896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7B60DCD7-AD81-9EA4-F633-D2670EB3344B}"/>
              </a:ext>
            </a:extLst>
          </p:cNvPr>
          <p:cNvPicPr>
            <a:picLocks noChangeAspect="1"/>
          </p:cNvPicPr>
          <p:nvPr/>
        </p:nvPicPr>
        <p:blipFill>
          <a:blip r:embed="rId2"/>
          <a:stretch>
            <a:fillRect/>
          </a:stretch>
        </p:blipFill>
        <p:spPr>
          <a:xfrm>
            <a:off x="2094923" y="892463"/>
            <a:ext cx="8198222" cy="4663209"/>
          </a:xfrm>
          <a:prstGeom prst="rect">
            <a:avLst/>
          </a:prstGeom>
        </p:spPr>
      </p:pic>
    </p:spTree>
    <p:extLst>
      <p:ext uri="{BB962C8B-B14F-4D97-AF65-F5344CB8AC3E}">
        <p14:creationId xmlns:p14="http://schemas.microsoft.com/office/powerpoint/2010/main" val="1518737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Description automatically generated">
            <a:extLst>
              <a:ext uri="{FF2B5EF4-FFF2-40B4-BE49-F238E27FC236}">
                <a16:creationId xmlns:a16="http://schemas.microsoft.com/office/drawing/2014/main" id="{DFF7DEF0-3870-40AD-4398-16F031220425}"/>
              </a:ext>
            </a:extLst>
          </p:cNvPr>
          <p:cNvPicPr>
            <a:picLocks noChangeAspect="1"/>
          </p:cNvPicPr>
          <p:nvPr/>
        </p:nvPicPr>
        <p:blipFill>
          <a:blip r:embed="rId2"/>
          <a:stretch>
            <a:fillRect/>
          </a:stretch>
        </p:blipFill>
        <p:spPr>
          <a:xfrm>
            <a:off x="1324840" y="1024082"/>
            <a:ext cx="9987883" cy="5362863"/>
          </a:xfrm>
          <a:prstGeom prst="rect">
            <a:avLst/>
          </a:prstGeom>
        </p:spPr>
      </p:pic>
    </p:spTree>
    <p:extLst>
      <p:ext uri="{BB962C8B-B14F-4D97-AF65-F5344CB8AC3E}">
        <p14:creationId xmlns:p14="http://schemas.microsoft.com/office/powerpoint/2010/main" val="1015030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173749-67CC-2ABF-770C-03454366DC2E}"/>
              </a:ext>
            </a:extLst>
          </p:cNvPr>
          <p:cNvPicPr>
            <a:picLocks noChangeAspect="1"/>
          </p:cNvPicPr>
          <p:nvPr/>
        </p:nvPicPr>
        <p:blipFill>
          <a:blip r:embed="rId2"/>
          <a:stretch>
            <a:fillRect/>
          </a:stretch>
        </p:blipFill>
        <p:spPr>
          <a:xfrm>
            <a:off x="808393" y="1428451"/>
            <a:ext cx="11057908" cy="3606128"/>
          </a:xfrm>
          <a:prstGeom prst="rect">
            <a:avLst/>
          </a:prstGeom>
        </p:spPr>
      </p:pic>
    </p:spTree>
    <p:extLst>
      <p:ext uri="{BB962C8B-B14F-4D97-AF65-F5344CB8AC3E}">
        <p14:creationId xmlns:p14="http://schemas.microsoft.com/office/powerpoint/2010/main" val="2880634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2B22F69F-0651-E23E-EC99-11D4361FEF69}"/>
              </a:ext>
            </a:extLst>
          </p:cNvPr>
          <p:cNvPicPr>
            <a:picLocks noChangeAspect="1"/>
          </p:cNvPicPr>
          <p:nvPr/>
        </p:nvPicPr>
        <p:blipFill>
          <a:blip r:embed="rId2"/>
          <a:stretch>
            <a:fillRect/>
          </a:stretch>
        </p:blipFill>
        <p:spPr>
          <a:xfrm>
            <a:off x="1234540" y="1175272"/>
            <a:ext cx="10105424" cy="4507455"/>
          </a:xfrm>
          <a:prstGeom prst="rect">
            <a:avLst/>
          </a:prstGeom>
        </p:spPr>
      </p:pic>
    </p:spTree>
    <p:extLst>
      <p:ext uri="{BB962C8B-B14F-4D97-AF65-F5344CB8AC3E}">
        <p14:creationId xmlns:p14="http://schemas.microsoft.com/office/powerpoint/2010/main" val="294700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68158-39F1-9234-D406-73A7879F95E5}"/>
              </a:ext>
            </a:extLst>
          </p:cNvPr>
          <p:cNvPicPr>
            <a:picLocks noChangeAspect="1"/>
          </p:cNvPicPr>
          <p:nvPr/>
        </p:nvPicPr>
        <p:blipFill>
          <a:blip r:embed="rId2"/>
          <a:stretch>
            <a:fillRect/>
          </a:stretch>
        </p:blipFill>
        <p:spPr>
          <a:xfrm>
            <a:off x="444289" y="1368913"/>
            <a:ext cx="11303421" cy="3181572"/>
          </a:xfrm>
          <a:prstGeom prst="rect">
            <a:avLst/>
          </a:prstGeom>
        </p:spPr>
      </p:pic>
    </p:spTree>
    <p:extLst>
      <p:ext uri="{BB962C8B-B14F-4D97-AF65-F5344CB8AC3E}">
        <p14:creationId xmlns:p14="http://schemas.microsoft.com/office/powerpoint/2010/main" val="157542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EF671-A2E7-8351-81C1-5B302809B7B3}"/>
              </a:ext>
            </a:extLst>
          </p:cNvPr>
          <p:cNvSpPr txBox="1"/>
          <p:nvPr/>
        </p:nvSpPr>
        <p:spPr>
          <a:xfrm>
            <a:off x="8122022" y="1412863"/>
            <a:ext cx="3808208" cy="2862322"/>
          </a:xfrm>
          <a:prstGeom prst="rect">
            <a:avLst/>
          </a:prstGeom>
          <a:noFill/>
        </p:spPr>
        <p:txBody>
          <a:bodyPr wrap="square">
            <a:spAutoFit/>
          </a:bodyPr>
          <a:lstStyle/>
          <a:p>
            <a:r>
              <a:rPr lang="en-US" dirty="0"/>
              <a:t>In the constructor method, we initialize the packages dictionary, which will contain the package objects available in this repository instance. </a:t>
            </a:r>
          </a:p>
          <a:p>
            <a:endParaRPr lang="en-US" dirty="0"/>
          </a:p>
          <a:p>
            <a:endParaRPr lang="en-US" dirty="0"/>
          </a:p>
          <a:p>
            <a:r>
              <a:rPr lang="en-US" dirty="0"/>
              <a:t>We initialize the dictionary in the constructor to ensure that every instance of the Repository class has its own dictionary.</a:t>
            </a:r>
          </a:p>
        </p:txBody>
      </p:sp>
      <p:pic>
        <p:nvPicPr>
          <p:cNvPr id="7" name="Picture 6" descr="A computer screen shot of a program&#10;&#10;Description automatically generated">
            <a:extLst>
              <a:ext uri="{FF2B5EF4-FFF2-40B4-BE49-F238E27FC236}">
                <a16:creationId xmlns:a16="http://schemas.microsoft.com/office/drawing/2014/main" id="{F9901CE9-D8F4-C228-5B4C-11F0A96DA90E}"/>
              </a:ext>
            </a:extLst>
          </p:cNvPr>
          <p:cNvPicPr>
            <a:picLocks noChangeAspect="1"/>
          </p:cNvPicPr>
          <p:nvPr/>
        </p:nvPicPr>
        <p:blipFill>
          <a:blip r:embed="rId2"/>
          <a:stretch>
            <a:fillRect/>
          </a:stretch>
        </p:blipFill>
        <p:spPr>
          <a:xfrm>
            <a:off x="274414" y="1186030"/>
            <a:ext cx="7591129" cy="3385971"/>
          </a:xfrm>
          <a:prstGeom prst="rect">
            <a:avLst/>
          </a:prstGeom>
        </p:spPr>
      </p:pic>
      <p:sp>
        <p:nvSpPr>
          <p:cNvPr id="8" name="TextBox 7">
            <a:extLst>
              <a:ext uri="{FF2B5EF4-FFF2-40B4-BE49-F238E27FC236}">
                <a16:creationId xmlns:a16="http://schemas.microsoft.com/office/drawing/2014/main" id="{36D87AC3-DFF7-BB8F-7E56-78E7071A813F}"/>
              </a:ext>
            </a:extLst>
          </p:cNvPr>
          <p:cNvSpPr txBox="1"/>
          <p:nvPr/>
        </p:nvSpPr>
        <p:spPr>
          <a:xfrm>
            <a:off x="274414" y="1086522"/>
            <a:ext cx="5427139" cy="1172584"/>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831969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EF671-A2E7-8351-81C1-5B302809B7B3}"/>
              </a:ext>
            </a:extLst>
          </p:cNvPr>
          <p:cNvSpPr txBox="1"/>
          <p:nvPr/>
        </p:nvSpPr>
        <p:spPr>
          <a:xfrm>
            <a:off x="8122022" y="1412863"/>
            <a:ext cx="3808208" cy="1477328"/>
          </a:xfrm>
          <a:prstGeom prst="rect">
            <a:avLst/>
          </a:prstGeom>
          <a:noFill/>
        </p:spPr>
        <p:txBody>
          <a:bodyPr wrap="square">
            <a:spAutoFit/>
          </a:bodyPr>
          <a:lstStyle/>
          <a:p>
            <a:r>
              <a:rPr lang="en-US" dirty="0"/>
              <a:t>We then define the </a:t>
            </a:r>
            <a:r>
              <a:rPr lang="en-US" dirty="0" err="1"/>
              <a:t>add_package</a:t>
            </a:r>
            <a:r>
              <a:rPr lang="en-US" dirty="0"/>
              <a:t> method, which takes a Package object as a parameter, and then adds it to our dictionary, using the package name attribute as the key.</a:t>
            </a:r>
          </a:p>
        </p:txBody>
      </p:sp>
      <p:pic>
        <p:nvPicPr>
          <p:cNvPr id="7" name="Picture 6" descr="A computer screen shot of a program&#10;&#10;Description automatically generated">
            <a:extLst>
              <a:ext uri="{FF2B5EF4-FFF2-40B4-BE49-F238E27FC236}">
                <a16:creationId xmlns:a16="http://schemas.microsoft.com/office/drawing/2014/main" id="{F9901CE9-D8F4-C228-5B4C-11F0A96DA90E}"/>
              </a:ext>
            </a:extLst>
          </p:cNvPr>
          <p:cNvPicPr>
            <a:picLocks noChangeAspect="1"/>
          </p:cNvPicPr>
          <p:nvPr/>
        </p:nvPicPr>
        <p:blipFill>
          <a:blip r:embed="rId2"/>
          <a:stretch>
            <a:fillRect/>
          </a:stretch>
        </p:blipFill>
        <p:spPr>
          <a:xfrm>
            <a:off x="274414" y="1186030"/>
            <a:ext cx="7591129" cy="3385971"/>
          </a:xfrm>
          <a:prstGeom prst="rect">
            <a:avLst/>
          </a:prstGeom>
        </p:spPr>
      </p:pic>
      <p:sp>
        <p:nvSpPr>
          <p:cNvPr id="2" name="TextBox 1">
            <a:extLst>
              <a:ext uri="{FF2B5EF4-FFF2-40B4-BE49-F238E27FC236}">
                <a16:creationId xmlns:a16="http://schemas.microsoft.com/office/drawing/2014/main" id="{9223E206-FAD2-78A1-7059-B38F8250B624}"/>
              </a:ext>
            </a:extLst>
          </p:cNvPr>
          <p:cNvSpPr txBox="1"/>
          <p:nvPr/>
        </p:nvSpPr>
        <p:spPr>
          <a:xfrm>
            <a:off x="828339" y="2237591"/>
            <a:ext cx="6788075" cy="652600"/>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269028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EF671-A2E7-8351-81C1-5B302809B7B3}"/>
              </a:ext>
            </a:extLst>
          </p:cNvPr>
          <p:cNvSpPr txBox="1"/>
          <p:nvPr/>
        </p:nvSpPr>
        <p:spPr>
          <a:xfrm>
            <a:off x="8122022" y="1412863"/>
            <a:ext cx="3808208" cy="5078313"/>
          </a:xfrm>
          <a:prstGeom prst="rect">
            <a:avLst/>
          </a:prstGeom>
          <a:noFill/>
        </p:spPr>
        <p:txBody>
          <a:bodyPr wrap="square">
            <a:spAutoFit/>
          </a:bodyPr>
          <a:lstStyle/>
          <a:p>
            <a:r>
              <a:rPr lang="en-US" dirty="0"/>
              <a:t>Finally, we define a </a:t>
            </a:r>
            <a:r>
              <a:rPr lang="en-US" dirty="0" err="1"/>
              <a:t>total_size</a:t>
            </a:r>
            <a:r>
              <a:rPr lang="en-US" dirty="0"/>
              <a:t> method which computes the total size of all packages contained in our repository. </a:t>
            </a:r>
          </a:p>
          <a:p>
            <a:endParaRPr lang="en-US" dirty="0"/>
          </a:p>
          <a:p>
            <a:r>
              <a:rPr lang="en-US" dirty="0"/>
              <a:t>This method iterates through the values in our repository dictionary and adds together the size attributes from each package object contained in the dictionary, returning the total at the end. In this example, we’re making use of Package attributes within our Repository class. </a:t>
            </a:r>
          </a:p>
          <a:p>
            <a:endParaRPr lang="en-US" dirty="0"/>
          </a:p>
          <a:p>
            <a:r>
              <a:rPr lang="en-US" dirty="0"/>
              <a:t>We’re also calling the values() method on our packages dictionary instance. Composition allows us to use objects as attributes, as well as access all their attributes and methods.</a:t>
            </a:r>
          </a:p>
        </p:txBody>
      </p:sp>
      <p:pic>
        <p:nvPicPr>
          <p:cNvPr id="7" name="Picture 6" descr="A computer screen shot of a program&#10;&#10;Description automatically generated">
            <a:extLst>
              <a:ext uri="{FF2B5EF4-FFF2-40B4-BE49-F238E27FC236}">
                <a16:creationId xmlns:a16="http://schemas.microsoft.com/office/drawing/2014/main" id="{F9901CE9-D8F4-C228-5B4C-11F0A96DA90E}"/>
              </a:ext>
            </a:extLst>
          </p:cNvPr>
          <p:cNvPicPr>
            <a:picLocks noChangeAspect="1"/>
          </p:cNvPicPr>
          <p:nvPr/>
        </p:nvPicPr>
        <p:blipFill>
          <a:blip r:embed="rId2"/>
          <a:stretch>
            <a:fillRect/>
          </a:stretch>
        </p:blipFill>
        <p:spPr>
          <a:xfrm>
            <a:off x="274414" y="1186030"/>
            <a:ext cx="7591129" cy="3385971"/>
          </a:xfrm>
          <a:prstGeom prst="rect">
            <a:avLst/>
          </a:prstGeom>
        </p:spPr>
      </p:pic>
      <p:sp>
        <p:nvSpPr>
          <p:cNvPr id="2" name="TextBox 1">
            <a:extLst>
              <a:ext uri="{FF2B5EF4-FFF2-40B4-BE49-F238E27FC236}">
                <a16:creationId xmlns:a16="http://schemas.microsoft.com/office/drawing/2014/main" id="{9223E206-FAD2-78A1-7059-B38F8250B624}"/>
              </a:ext>
            </a:extLst>
          </p:cNvPr>
          <p:cNvSpPr txBox="1"/>
          <p:nvPr/>
        </p:nvSpPr>
        <p:spPr>
          <a:xfrm>
            <a:off x="675940" y="2825225"/>
            <a:ext cx="6788075" cy="1754326"/>
          </a:xfrm>
          <a:prstGeom prst="rect">
            <a:avLst/>
          </a:prstGeom>
          <a:noFill/>
          <a:ln w="57150">
            <a:solidFill>
              <a:srgbClr val="FF00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9526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8B05C-3E52-61E4-A303-C4B31B7EFCC4}"/>
              </a:ext>
            </a:extLst>
          </p:cNvPr>
          <p:cNvPicPr>
            <a:picLocks noChangeAspect="1"/>
          </p:cNvPicPr>
          <p:nvPr/>
        </p:nvPicPr>
        <p:blipFill>
          <a:blip r:embed="rId2"/>
          <a:stretch>
            <a:fillRect/>
          </a:stretch>
        </p:blipFill>
        <p:spPr>
          <a:xfrm>
            <a:off x="930312" y="1874445"/>
            <a:ext cx="10584491" cy="3109109"/>
          </a:xfrm>
          <a:prstGeom prst="rect">
            <a:avLst/>
          </a:prstGeom>
        </p:spPr>
      </p:pic>
    </p:spTree>
    <p:extLst>
      <p:ext uri="{BB962C8B-B14F-4D97-AF65-F5344CB8AC3E}">
        <p14:creationId xmlns:p14="http://schemas.microsoft.com/office/powerpoint/2010/main" val="4087313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D546C22-D046-9087-AB71-6FD02F40D5EE}"/>
              </a:ext>
            </a:extLst>
          </p:cNvPr>
          <p:cNvPicPr>
            <a:picLocks noChangeAspect="1"/>
          </p:cNvPicPr>
          <p:nvPr/>
        </p:nvPicPr>
        <p:blipFill>
          <a:blip r:embed="rId2"/>
          <a:stretch>
            <a:fillRect/>
          </a:stretch>
        </p:blipFill>
        <p:spPr>
          <a:xfrm>
            <a:off x="458894" y="1811991"/>
            <a:ext cx="11274212" cy="4029411"/>
          </a:xfrm>
          <a:prstGeom prst="rect">
            <a:avLst/>
          </a:prstGeom>
        </p:spPr>
      </p:pic>
      <p:pic>
        <p:nvPicPr>
          <p:cNvPr id="5" name="Picture 4">
            <a:extLst>
              <a:ext uri="{FF2B5EF4-FFF2-40B4-BE49-F238E27FC236}">
                <a16:creationId xmlns:a16="http://schemas.microsoft.com/office/drawing/2014/main" id="{1C6DFB65-8B8C-579A-10BC-AE6B201A55A2}"/>
              </a:ext>
            </a:extLst>
          </p:cNvPr>
          <p:cNvPicPr>
            <a:picLocks noChangeAspect="1"/>
          </p:cNvPicPr>
          <p:nvPr/>
        </p:nvPicPr>
        <p:blipFill>
          <a:blip r:embed="rId3"/>
          <a:stretch>
            <a:fillRect/>
          </a:stretch>
        </p:blipFill>
        <p:spPr>
          <a:xfrm>
            <a:off x="630667" y="890644"/>
            <a:ext cx="7772400" cy="784370"/>
          </a:xfrm>
          <a:prstGeom prst="rect">
            <a:avLst/>
          </a:prstGeom>
        </p:spPr>
      </p:pic>
      <p:sp>
        <p:nvSpPr>
          <p:cNvPr id="7" name="TextBox 6">
            <a:extLst>
              <a:ext uri="{FF2B5EF4-FFF2-40B4-BE49-F238E27FC236}">
                <a16:creationId xmlns:a16="http://schemas.microsoft.com/office/drawing/2014/main" id="{CEB130B3-E46D-305E-BA03-2C4953B0B905}"/>
              </a:ext>
            </a:extLst>
          </p:cNvPr>
          <p:cNvSpPr txBox="1"/>
          <p:nvPr/>
        </p:nvSpPr>
        <p:spPr>
          <a:xfrm>
            <a:off x="5082989" y="3826696"/>
            <a:ext cx="6099586" cy="1754326"/>
          </a:xfrm>
          <a:prstGeom prst="rect">
            <a:avLst/>
          </a:prstGeom>
          <a:noFill/>
        </p:spPr>
        <p:txBody>
          <a:bodyPr wrap="square">
            <a:spAutoFit/>
          </a:bodyPr>
          <a:lstStyle/>
          <a:p>
            <a:r>
              <a:rPr lang="en-US" dirty="0"/>
              <a:t>This function takes two integer parameters and returns a random integer between the values we pass it; in this case, 1 and 10. You might notice that calling functions in a module is very similar to calling methods in a class. We use dot notation here too, with a period between the module and function names.</a:t>
            </a:r>
          </a:p>
        </p:txBody>
      </p:sp>
    </p:spTree>
    <p:extLst>
      <p:ext uri="{BB962C8B-B14F-4D97-AF65-F5344CB8AC3E}">
        <p14:creationId xmlns:p14="http://schemas.microsoft.com/office/powerpoint/2010/main" val="1160261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4FA7DBA-D2CC-A4B3-9E56-9F81EA1FE712}"/>
              </a:ext>
            </a:extLst>
          </p:cNvPr>
          <p:cNvPicPr>
            <a:picLocks noChangeAspect="1"/>
          </p:cNvPicPr>
          <p:nvPr/>
        </p:nvPicPr>
        <p:blipFill>
          <a:blip r:embed="rId2"/>
          <a:stretch>
            <a:fillRect/>
          </a:stretch>
        </p:blipFill>
        <p:spPr>
          <a:xfrm>
            <a:off x="805403" y="780154"/>
            <a:ext cx="10782733" cy="5620646"/>
          </a:xfrm>
          <a:prstGeom prst="rect">
            <a:avLst/>
          </a:prstGeom>
        </p:spPr>
      </p:pic>
    </p:spTree>
    <p:extLst>
      <p:ext uri="{BB962C8B-B14F-4D97-AF65-F5344CB8AC3E}">
        <p14:creationId xmlns:p14="http://schemas.microsoft.com/office/powerpoint/2010/main" val="3216021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9713261-1774-4412-C401-43F17C98F6E8}"/>
              </a:ext>
            </a:extLst>
          </p:cNvPr>
          <p:cNvPicPr>
            <a:picLocks noChangeAspect="1"/>
          </p:cNvPicPr>
          <p:nvPr/>
        </p:nvPicPr>
        <p:blipFill>
          <a:blip r:embed="rId2"/>
          <a:stretch>
            <a:fillRect/>
          </a:stretch>
        </p:blipFill>
        <p:spPr>
          <a:xfrm>
            <a:off x="681860" y="963220"/>
            <a:ext cx="10828279" cy="4931559"/>
          </a:xfrm>
          <a:prstGeom prst="rect">
            <a:avLst/>
          </a:prstGeom>
        </p:spPr>
      </p:pic>
    </p:spTree>
    <p:extLst>
      <p:ext uri="{BB962C8B-B14F-4D97-AF65-F5344CB8AC3E}">
        <p14:creationId xmlns:p14="http://schemas.microsoft.com/office/powerpoint/2010/main" val="2804243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47703E-AC88-7CBA-C191-7CF0931C4EDC}"/>
              </a:ext>
            </a:extLst>
          </p:cNvPr>
          <p:cNvPicPr>
            <a:picLocks noChangeAspect="1"/>
          </p:cNvPicPr>
          <p:nvPr/>
        </p:nvPicPr>
        <p:blipFill>
          <a:blip r:embed="rId2"/>
          <a:stretch>
            <a:fillRect/>
          </a:stretch>
        </p:blipFill>
        <p:spPr>
          <a:xfrm>
            <a:off x="977900" y="939799"/>
            <a:ext cx="10410080" cy="5062967"/>
          </a:xfrm>
          <a:prstGeom prst="rect">
            <a:avLst/>
          </a:prstGeom>
        </p:spPr>
      </p:pic>
    </p:spTree>
    <p:extLst>
      <p:ext uri="{BB962C8B-B14F-4D97-AF65-F5344CB8AC3E}">
        <p14:creationId xmlns:p14="http://schemas.microsoft.com/office/powerpoint/2010/main" val="93229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Description automatically generated">
            <a:extLst>
              <a:ext uri="{FF2B5EF4-FFF2-40B4-BE49-F238E27FC236}">
                <a16:creationId xmlns:a16="http://schemas.microsoft.com/office/drawing/2014/main" id="{568846EB-0DC7-720A-9883-2A6770F51E0A}"/>
              </a:ext>
            </a:extLst>
          </p:cNvPr>
          <p:cNvPicPr>
            <a:picLocks noChangeAspect="1"/>
          </p:cNvPicPr>
          <p:nvPr/>
        </p:nvPicPr>
        <p:blipFill>
          <a:blip r:embed="rId2"/>
          <a:stretch>
            <a:fillRect/>
          </a:stretch>
        </p:blipFill>
        <p:spPr>
          <a:xfrm>
            <a:off x="1427480" y="1464384"/>
            <a:ext cx="10423380" cy="3929231"/>
          </a:xfrm>
          <a:prstGeom prst="rect">
            <a:avLst/>
          </a:prstGeom>
        </p:spPr>
      </p:pic>
    </p:spTree>
    <p:extLst>
      <p:ext uri="{BB962C8B-B14F-4D97-AF65-F5344CB8AC3E}">
        <p14:creationId xmlns:p14="http://schemas.microsoft.com/office/powerpoint/2010/main" val="3449789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0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A41A46E-4AF0-5FFF-F6F0-C692EB7ED7BD}"/>
              </a:ext>
            </a:extLst>
          </p:cNvPr>
          <p:cNvPicPr>
            <a:picLocks noChangeAspect="1"/>
          </p:cNvPicPr>
          <p:nvPr/>
        </p:nvPicPr>
        <p:blipFill>
          <a:blip r:embed="rId2"/>
          <a:stretch>
            <a:fillRect/>
          </a:stretch>
        </p:blipFill>
        <p:spPr>
          <a:xfrm>
            <a:off x="591670" y="1351717"/>
            <a:ext cx="10809757" cy="3015888"/>
          </a:xfrm>
          <a:prstGeom prst="rect">
            <a:avLst/>
          </a:prstGeom>
        </p:spPr>
      </p:pic>
    </p:spTree>
    <p:extLst>
      <p:ext uri="{BB962C8B-B14F-4D97-AF65-F5344CB8AC3E}">
        <p14:creationId xmlns:p14="http://schemas.microsoft.com/office/powerpoint/2010/main" val="368806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DB4D6-2DA7-A47B-BAD2-173FD49F1461}"/>
              </a:ext>
            </a:extLst>
          </p:cNvPr>
          <p:cNvPicPr>
            <a:picLocks noChangeAspect="1"/>
          </p:cNvPicPr>
          <p:nvPr/>
        </p:nvPicPr>
        <p:blipFill>
          <a:blip r:embed="rId2"/>
          <a:stretch>
            <a:fillRect/>
          </a:stretch>
        </p:blipFill>
        <p:spPr>
          <a:xfrm>
            <a:off x="957195" y="1369360"/>
            <a:ext cx="10277609" cy="3708250"/>
          </a:xfrm>
          <a:prstGeom prst="rect">
            <a:avLst/>
          </a:prstGeom>
        </p:spPr>
      </p:pic>
    </p:spTree>
    <p:extLst>
      <p:ext uri="{BB962C8B-B14F-4D97-AF65-F5344CB8AC3E}">
        <p14:creationId xmlns:p14="http://schemas.microsoft.com/office/powerpoint/2010/main" val="36308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6A0747-D959-D648-B511-E2C7612F376E}"/>
              </a:ext>
            </a:extLst>
          </p:cNvPr>
          <p:cNvPicPr>
            <a:picLocks noChangeAspect="1"/>
          </p:cNvPicPr>
          <p:nvPr/>
        </p:nvPicPr>
        <p:blipFill>
          <a:blip r:embed="rId2"/>
          <a:stretch>
            <a:fillRect/>
          </a:stretch>
        </p:blipFill>
        <p:spPr>
          <a:xfrm>
            <a:off x="4280199" y="168984"/>
            <a:ext cx="2362200" cy="495300"/>
          </a:xfrm>
          <a:prstGeom prst="rect">
            <a:avLst/>
          </a:prstGeom>
        </p:spPr>
      </p:pic>
      <p:pic>
        <p:nvPicPr>
          <p:cNvPr id="4" name="Picture 3" descr="A computer screen shot of a program&#10;&#10;Description automatically generated">
            <a:extLst>
              <a:ext uri="{FF2B5EF4-FFF2-40B4-BE49-F238E27FC236}">
                <a16:creationId xmlns:a16="http://schemas.microsoft.com/office/drawing/2014/main" id="{52BA6A0C-605E-6D74-225B-CAFC6DE16C1F}"/>
              </a:ext>
            </a:extLst>
          </p:cNvPr>
          <p:cNvPicPr>
            <a:picLocks noChangeAspect="1"/>
          </p:cNvPicPr>
          <p:nvPr/>
        </p:nvPicPr>
        <p:blipFill>
          <a:blip r:embed="rId3"/>
          <a:stretch>
            <a:fillRect/>
          </a:stretch>
        </p:blipFill>
        <p:spPr>
          <a:xfrm>
            <a:off x="1933802" y="568550"/>
            <a:ext cx="7772400" cy="6289450"/>
          </a:xfrm>
          <a:prstGeom prst="rect">
            <a:avLst/>
          </a:prstGeom>
        </p:spPr>
      </p:pic>
    </p:spTree>
    <p:extLst>
      <p:ext uri="{BB962C8B-B14F-4D97-AF65-F5344CB8AC3E}">
        <p14:creationId xmlns:p14="http://schemas.microsoft.com/office/powerpoint/2010/main" val="1848197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8F0C9-8474-7B73-2C03-91E065C2CA1B}"/>
              </a:ext>
            </a:extLst>
          </p:cNvPr>
          <p:cNvPicPr>
            <a:picLocks noChangeAspect="1"/>
          </p:cNvPicPr>
          <p:nvPr/>
        </p:nvPicPr>
        <p:blipFill>
          <a:blip r:embed="rId2"/>
          <a:stretch>
            <a:fillRect/>
          </a:stretch>
        </p:blipFill>
        <p:spPr>
          <a:xfrm>
            <a:off x="1330377" y="408790"/>
            <a:ext cx="9531245" cy="5884433"/>
          </a:xfrm>
          <a:prstGeom prst="rect">
            <a:avLst/>
          </a:prstGeom>
        </p:spPr>
      </p:pic>
    </p:spTree>
    <p:extLst>
      <p:ext uri="{BB962C8B-B14F-4D97-AF65-F5344CB8AC3E}">
        <p14:creationId xmlns:p14="http://schemas.microsoft.com/office/powerpoint/2010/main" val="126428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556</Words>
  <Application>Microsoft Macintosh PowerPoint</Application>
  <PresentationFormat>Widescreen</PresentationFormat>
  <Paragraphs>26</Paragraphs>
  <Slides>59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OOPs-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 Python</dc:title>
  <dc:creator>Saqib Ali</dc:creator>
  <cp:lastModifiedBy>Saqib Ali</cp:lastModifiedBy>
  <cp:revision>50</cp:revision>
  <dcterms:created xsi:type="dcterms:W3CDTF">2023-09-13T05:01:01Z</dcterms:created>
  <dcterms:modified xsi:type="dcterms:W3CDTF">2023-09-18T10:32:12Z</dcterms:modified>
</cp:coreProperties>
</file>